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0" r:id="rId3"/>
    <p:sldId id="258" r:id="rId4"/>
    <p:sldId id="270" r:id="rId5"/>
    <p:sldId id="272" r:id="rId6"/>
    <p:sldId id="274" r:id="rId7"/>
    <p:sldId id="262" r:id="rId8"/>
    <p:sldId id="278" r:id="rId9"/>
    <p:sldId id="263" r:id="rId10"/>
    <p:sldId id="276" r:id="rId11"/>
    <p:sldId id="279" r:id="rId12"/>
    <p:sldId id="27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FA4"/>
    <a:srgbClr val="000099"/>
    <a:srgbClr val="0066FF"/>
    <a:srgbClr val="00CC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AB4DE5-DDE0-4489-BAC7-BD23EE030E2D}" type="datetimeFigureOut">
              <a:rPr lang="en-US" smtClean="0"/>
              <a:pPr/>
              <a:t>7/4/2016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F4F583-E3B0-4EA8-92A2-3478931EBFCB}" type="slidenum">
              <a:rPr lang="en-GB" smtClean="0"/>
              <a:pPr/>
              <a:t>‹#›</a:t>
            </a:fld>
            <a:endParaRPr lang="en-GB"/>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AB4DE5-DDE0-4489-BAC7-BD23EE030E2D}" type="datetimeFigureOut">
              <a:rPr lang="en-US" smtClean="0"/>
              <a:pPr/>
              <a:t>7/4/2016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F4F583-E3B0-4EA8-92A2-3478931EBFCB}" type="slidenum">
              <a:rPr lang="en-GB" smtClean="0"/>
              <a:pPr/>
              <a:t>‹#›</a:t>
            </a:fld>
            <a:endParaRPr lang="en-GB"/>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AB4DE5-DDE0-4489-BAC7-BD23EE030E2D}" type="datetimeFigureOut">
              <a:rPr lang="en-US" smtClean="0"/>
              <a:pPr/>
              <a:t>7/4/2016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F4F583-E3B0-4EA8-92A2-3478931EBFCB}" type="slidenum">
              <a:rPr lang="en-GB" smtClean="0"/>
              <a:pPr/>
              <a:t>‹#›</a:t>
            </a:fld>
            <a:endParaRPr lang="en-GB"/>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AB4DE5-DDE0-4489-BAC7-BD23EE030E2D}" type="datetimeFigureOut">
              <a:rPr lang="en-US" smtClean="0"/>
              <a:pPr/>
              <a:t>7/4/2016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F4F583-E3B0-4EA8-92A2-3478931EBFCB}" type="slidenum">
              <a:rPr lang="en-GB" smtClean="0"/>
              <a:pPr/>
              <a:t>‹#›</a:t>
            </a:fld>
            <a:endParaRPr lang="en-GB"/>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AB4DE5-DDE0-4489-BAC7-BD23EE030E2D}" type="datetimeFigureOut">
              <a:rPr lang="en-US" smtClean="0"/>
              <a:pPr/>
              <a:t>7/4/2016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F4F583-E3B0-4EA8-92A2-3478931EBFCB}" type="slidenum">
              <a:rPr lang="en-GB" smtClean="0"/>
              <a:pPr/>
              <a:t>‹#›</a:t>
            </a:fld>
            <a:endParaRPr lang="en-GB"/>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AB4DE5-DDE0-4489-BAC7-BD23EE030E2D}" type="datetimeFigureOut">
              <a:rPr lang="en-US" smtClean="0"/>
              <a:pPr/>
              <a:t>7/4/2016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F4F583-E3B0-4EA8-92A2-3478931EBFCB}" type="slidenum">
              <a:rPr lang="en-GB" smtClean="0"/>
              <a:pPr/>
              <a:t>‹#›</a:t>
            </a:fld>
            <a:endParaRPr lang="en-GB"/>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0AB4DE5-DDE0-4489-BAC7-BD23EE030E2D}" type="datetimeFigureOut">
              <a:rPr lang="en-US" smtClean="0"/>
              <a:pPr/>
              <a:t>7/4/2016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F4F583-E3B0-4EA8-92A2-3478931EBFCB}" type="slidenum">
              <a:rPr lang="en-GB" smtClean="0"/>
              <a:pPr/>
              <a:t>‹#›</a:t>
            </a:fld>
            <a:endParaRPr lang="en-GB"/>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AB4DE5-DDE0-4489-BAC7-BD23EE030E2D}" type="datetimeFigureOut">
              <a:rPr lang="en-US" smtClean="0"/>
              <a:pPr/>
              <a:t>7/4/2016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F4F583-E3B0-4EA8-92A2-3478931EBFCB}" type="slidenum">
              <a:rPr lang="en-GB" smtClean="0"/>
              <a:pPr/>
              <a:t>‹#›</a:t>
            </a:fld>
            <a:endParaRPr lang="en-GB"/>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B4DE5-DDE0-4489-BAC7-BD23EE030E2D}" type="datetimeFigureOut">
              <a:rPr lang="en-US" smtClean="0"/>
              <a:pPr/>
              <a:t>7/4/2016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F4F583-E3B0-4EA8-92A2-3478931EBFCB}" type="slidenum">
              <a:rPr lang="en-GB" smtClean="0"/>
              <a:pPr/>
              <a:t>‹#›</a:t>
            </a:fld>
            <a:endParaRPr lang="en-GB"/>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B4DE5-DDE0-4489-BAC7-BD23EE030E2D}" type="datetimeFigureOut">
              <a:rPr lang="en-US" smtClean="0"/>
              <a:pPr/>
              <a:t>7/4/2016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F4F583-E3B0-4EA8-92A2-3478931EBFCB}" type="slidenum">
              <a:rPr lang="en-GB" smtClean="0"/>
              <a:pPr/>
              <a:t>‹#›</a:t>
            </a:fld>
            <a:endParaRPr lang="en-GB"/>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B4DE5-DDE0-4489-BAC7-BD23EE030E2D}" type="datetimeFigureOut">
              <a:rPr lang="en-US" smtClean="0"/>
              <a:pPr/>
              <a:t>7/4/2016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F4F583-E3B0-4EA8-92A2-3478931EBFCB}" type="slidenum">
              <a:rPr lang="en-GB" smtClean="0"/>
              <a:pPr/>
              <a:t>‹#›</a:t>
            </a:fld>
            <a:endParaRPr lang="en-GB"/>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5000">
              <a:srgbClr val="FF8FA4"/>
            </a:gs>
            <a:gs pos="31000">
              <a:schemeClr val="bg1">
                <a:lumMod val="65000"/>
              </a:schemeClr>
            </a:gs>
            <a:gs pos="88000">
              <a:srgbClr val="FF8FA4"/>
            </a:gs>
          </a:gsLst>
          <a:lin ang="1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B4DE5-DDE0-4489-BAC7-BD23EE030E2D}" type="datetimeFigureOut">
              <a:rPr lang="en-US" smtClean="0"/>
              <a:pPr/>
              <a:t>7/4/2016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F583-E3B0-4EA8-92A2-3478931EBFC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chool"/>
          <p:cNvPicPr>
            <a:picLocks noChangeAspect="1" noChangeArrowheads="1"/>
          </p:cNvPicPr>
          <p:nvPr/>
        </p:nvPicPr>
        <p:blipFill>
          <a:blip r:embed="rId2" cstate="print"/>
          <a:srcRect/>
          <a:stretch>
            <a:fillRect/>
          </a:stretch>
        </p:blipFill>
        <p:spPr>
          <a:xfrm>
            <a:off x="2285984" y="2000240"/>
            <a:ext cx="4568825" cy="2806700"/>
          </a:xfrm>
          <a:prstGeom prst="rect">
            <a:avLst/>
          </a:prstGeom>
          <a:noFill/>
          <a:ln w="25400">
            <a:solidFill>
              <a:schemeClr val="bg1">
                <a:lumMod val="50000"/>
              </a:schemeClr>
            </a:solidFill>
          </a:ln>
          <a:effectLst>
            <a:outerShdw blurRad="127000" dist="127000" dir="2700000" algn="tl" rotWithShape="0">
              <a:schemeClr val="tx1">
                <a:alpha val="25000"/>
              </a:schemeClr>
            </a:outerShdw>
          </a:effectLst>
        </p:spPr>
      </p:pic>
      <p:sp>
        <p:nvSpPr>
          <p:cNvPr id="3" name="Rectangle 2"/>
          <p:cNvSpPr/>
          <p:nvPr/>
        </p:nvSpPr>
        <p:spPr>
          <a:xfrm>
            <a:off x="486843" y="571480"/>
            <a:ext cx="8140270" cy="101566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err="1" smtClean="0">
                <a:ln w="11430"/>
                <a:solidFill>
                  <a:schemeClr val="bg1"/>
                </a:solidFill>
                <a:effectLst>
                  <a:outerShdw blurRad="127000" dist="127000" dir="2700000" algn="tl" rotWithShape="0">
                    <a:prstClr val="black">
                      <a:alpha val="70000"/>
                    </a:prstClr>
                  </a:outerShdw>
                </a:effectLst>
                <a:latin typeface="Calibri"/>
                <a:cs typeface="Calibri"/>
              </a:rPr>
              <a:t>Lochinver</a:t>
            </a:r>
            <a:r>
              <a:rPr lang="en-US" sz="6000" b="1" spc="150" dirty="0" smtClean="0">
                <a:ln w="11430"/>
                <a:solidFill>
                  <a:schemeClr val="bg1"/>
                </a:solidFill>
                <a:effectLst>
                  <a:outerShdw blurRad="127000" dist="127000" dir="2700000" algn="tl" rotWithShape="0">
                    <a:prstClr val="black">
                      <a:alpha val="70000"/>
                    </a:prstClr>
                  </a:outerShdw>
                </a:effectLst>
                <a:latin typeface="Calibri"/>
                <a:cs typeface="Calibri"/>
              </a:rPr>
              <a:t> House School</a:t>
            </a:r>
            <a:endParaRPr lang="en-US" sz="6000" b="1" spc="150" dirty="0">
              <a:ln w="11430"/>
              <a:solidFill>
                <a:schemeClr val="bg1"/>
              </a:solidFill>
              <a:effectLst>
                <a:outerShdw blurRad="127000" dist="127000" dir="2700000" algn="tl" rotWithShape="0">
                  <a:prstClr val="black">
                    <a:alpha val="70000"/>
                  </a:prstClr>
                </a:outerShdw>
              </a:effectLst>
              <a:latin typeface="Calibri"/>
              <a:cs typeface="Calibri"/>
            </a:endParaRPr>
          </a:p>
        </p:txBody>
      </p:sp>
      <p:sp>
        <p:nvSpPr>
          <p:cNvPr id="4" name="Rectangle 3"/>
          <p:cNvSpPr/>
          <p:nvPr/>
        </p:nvSpPr>
        <p:spPr>
          <a:xfrm>
            <a:off x="588224" y="5301208"/>
            <a:ext cx="7870937"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chemeClr val="bg1"/>
                </a:solidFill>
                <a:effectLst>
                  <a:outerShdw blurRad="127000" dist="127000" dir="2700000" algn="tl" rotWithShape="0">
                    <a:prstClr val="black">
                      <a:alpha val="70000"/>
                    </a:prstClr>
                  </a:outerShdw>
                </a:effectLst>
                <a:latin typeface="Calibri"/>
                <a:cs typeface="Calibri"/>
              </a:rPr>
              <a:t>An Introduction to Year 4</a:t>
            </a:r>
            <a:endParaRPr lang="en-US" sz="5400" b="1" spc="150" dirty="0">
              <a:ln w="11430"/>
              <a:solidFill>
                <a:schemeClr val="bg1"/>
              </a:solidFill>
              <a:effectLst>
                <a:outerShdw blurRad="127000" dist="127000" dir="2700000" algn="tl" rotWithShape="0">
                  <a:prstClr val="black">
                    <a:alpha val="70000"/>
                  </a:prstClr>
                </a:outerShdw>
              </a:effectLst>
              <a:latin typeface="Calibri"/>
              <a:cs typeface="Calibri"/>
            </a:endParaRPr>
          </a:p>
        </p:txBody>
      </p:sp>
      <p:pic>
        <p:nvPicPr>
          <p:cNvPr id="5" name="Picture 4" descr="Lochinver House School Logo Shield.jpg"/>
          <p:cNvPicPr>
            <a:picLocks noChangeAspect="1"/>
          </p:cNvPicPr>
          <p:nvPr/>
        </p:nvPicPr>
        <p:blipFill>
          <a:blip r:embed="rId3" cstate="print"/>
          <a:stretch>
            <a:fillRect/>
          </a:stretch>
        </p:blipFill>
        <p:spPr>
          <a:xfrm>
            <a:off x="6286512" y="2071678"/>
            <a:ext cx="485358" cy="500066"/>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61719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800" b="1" spc="150" dirty="0" smtClean="0">
                <a:ln w="11430"/>
                <a:solidFill>
                  <a:schemeClr val="bg1"/>
                </a:solidFill>
                <a:effectLst>
                  <a:outerShdw blurRad="127000" dist="127000" dir="2700000" algn="tl" rotWithShape="0">
                    <a:prstClr val="black">
                      <a:alpha val="65000"/>
                    </a:prstClr>
                  </a:outerShdw>
                </a:effectLst>
                <a:latin typeface="Calibri"/>
                <a:cs typeface="Calibri"/>
              </a:rPr>
              <a:t>Homework </a:t>
            </a:r>
          </a:p>
          <a:p>
            <a:pPr algn="ctr"/>
            <a:endParaRPr lang="en-US" sz="4800" b="1" spc="150" dirty="0" smtClean="0">
              <a:ln w="11430"/>
              <a:solidFill>
                <a:schemeClr val="bg1"/>
              </a:solidFill>
              <a:effectLst>
                <a:outerShdw blurRad="127000" dist="127000" dir="2700000" algn="tl" rotWithShape="0">
                  <a:prstClr val="black">
                    <a:alpha val="65000"/>
                  </a:prstClr>
                </a:outerShdw>
              </a:effectLst>
              <a:latin typeface="Calibri"/>
              <a:cs typeface="Calibri"/>
            </a:endParaRPr>
          </a:p>
          <a:p>
            <a:pPr algn="ctr"/>
            <a:endParaRPr lang="en-US" sz="4800" b="1" spc="150" dirty="0" smtClean="0">
              <a:ln w="11430"/>
              <a:solidFill>
                <a:schemeClr val="bg1"/>
              </a:solidFill>
              <a:effectLst>
                <a:outerShdw blurRad="127000" dist="127000" dir="2700000" algn="tl" rotWithShape="0">
                  <a:prstClr val="black">
                    <a:alpha val="65000"/>
                  </a:prstClr>
                </a:outerShdw>
              </a:effectLst>
              <a:latin typeface="Calibri"/>
              <a:cs typeface="Calibri"/>
            </a:endParaRPr>
          </a:p>
          <a:p>
            <a:pPr algn="ctr"/>
            <a:r>
              <a:rPr lang="en-US" sz="4800" b="1" spc="150" dirty="0" smtClean="0">
                <a:ln w="11430"/>
                <a:solidFill>
                  <a:schemeClr val="bg1"/>
                </a:solidFill>
                <a:effectLst>
                  <a:outerShdw blurRad="127000" dist="127000" dir="2700000" algn="tl" rotWithShape="0">
                    <a:prstClr val="black">
                      <a:alpha val="65000"/>
                    </a:prstClr>
                  </a:outerShdw>
                </a:effectLst>
                <a:latin typeface="Calibri"/>
                <a:cs typeface="Calibri"/>
              </a:rPr>
              <a:t>15 minutes of reading everyday</a:t>
            </a:r>
          </a:p>
          <a:p>
            <a:pPr algn="ctr"/>
            <a:r>
              <a:rPr lang="en-US" sz="4800" b="1" i="1" spc="150" dirty="0" smtClean="0">
                <a:ln w="11430"/>
                <a:solidFill>
                  <a:schemeClr val="bg1"/>
                </a:solidFill>
                <a:effectLst>
                  <a:outerShdw blurRad="127000" dist="127000" dir="2700000" algn="tl" rotWithShape="0">
                    <a:prstClr val="black">
                      <a:alpha val="65000"/>
                    </a:prstClr>
                  </a:outerShdw>
                </a:effectLst>
                <a:latin typeface="Calibri"/>
                <a:cs typeface="Calibri"/>
              </a:rPr>
              <a:t>Plus</a:t>
            </a:r>
            <a:r>
              <a:rPr lang="en-US" sz="4800" b="1" spc="150" dirty="0" smtClean="0">
                <a:ln w="11430"/>
                <a:solidFill>
                  <a:schemeClr val="bg1"/>
                </a:solidFill>
                <a:effectLst>
                  <a:outerShdw blurRad="127000" dist="127000" dir="2700000" algn="tl" rotWithShape="0">
                    <a:prstClr val="black">
                      <a:alpha val="65000"/>
                    </a:prstClr>
                  </a:outerShdw>
                </a:effectLst>
                <a:latin typeface="Calibri"/>
                <a:cs typeface="Calibri"/>
              </a:rPr>
              <a:t> Monday = English</a:t>
            </a:r>
          </a:p>
          <a:p>
            <a:pPr algn="ctr"/>
            <a:r>
              <a:rPr lang="en-US" sz="4800" b="1" spc="150" dirty="0" smtClean="0">
                <a:ln w="11430"/>
                <a:solidFill>
                  <a:schemeClr val="bg1"/>
                </a:solidFill>
                <a:effectLst>
                  <a:outerShdw blurRad="127000" dist="127000" dir="2700000" algn="tl" rotWithShape="0">
                    <a:prstClr val="black">
                      <a:alpha val="65000"/>
                    </a:prstClr>
                  </a:outerShdw>
                </a:effectLst>
                <a:latin typeface="Calibri"/>
                <a:cs typeface="Calibri"/>
              </a:rPr>
              <a:t>Wednesday = </a:t>
            </a:r>
            <a:r>
              <a:rPr lang="en-US" sz="4800" b="1" spc="150" dirty="0" err="1" smtClean="0">
                <a:ln w="11430"/>
                <a:solidFill>
                  <a:schemeClr val="bg1"/>
                </a:solidFill>
                <a:effectLst>
                  <a:outerShdw blurRad="127000" dist="127000" dir="2700000" algn="tl" rotWithShape="0">
                    <a:prstClr val="black">
                      <a:alpha val="65000"/>
                    </a:prstClr>
                  </a:outerShdw>
                </a:effectLst>
                <a:latin typeface="Calibri"/>
                <a:cs typeface="Calibri"/>
              </a:rPr>
              <a:t>Maths</a:t>
            </a:r>
            <a:endParaRPr lang="en-US" sz="4800" b="1" spc="150" dirty="0" smtClean="0">
              <a:ln w="11430"/>
              <a:solidFill>
                <a:schemeClr val="bg1"/>
              </a:solidFill>
              <a:effectLst>
                <a:outerShdw blurRad="127000" dist="127000" dir="2700000" algn="tl" rotWithShape="0">
                  <a:prstClr val="black">
                    <a:alpha val="65000"/>
                  </a:prstClr>
                </a:outerShdw>
              </a:effectLst>
              <a:latin typeface="Calibri"/>
              <a:cs typeface="Calibri"/>
            </a:endParaRPr>
          </a:p>
          <a:p>
            <a:pPr algn="ctr"/>
            <a:r>
              <a:rPr lang="en-US" sz="4800" b="1" spc="150" dirty="0" smtClean="0">
                <a:ln w="11430"/>
                <a:solidFill>
                  <a:schemeClr val="bg1"/>
                </a:solidFill>
                <a:effectLst>
                  <a:outerShdw blurRad="127000" dist="127000" dir="2700000" algn="tl" rotWithShape="0">
                    <a:prstClr val="black">
                      <a:alpha val="65000"/>
                    </a:prstClr>
                  </a:outerShdw>
                </a:effectLst>
                <a:latin typeface="Calibri"/>
                <a:cs typeface="Calibri"/>
              </a:rPr>
              <a:t>Friday = Humanities/Science</a:t>
            </a:r>
          </a:p>
          <a:p>
            <a:pPr algn="ctr"/>
            <a:r>
              <a:rPr lang="en-US" sz="4000" b="1" spc="150" dirty="0" smtClean="0">
                <a:ln w="11430"/>
                <a:solidFill>
                  <a:schemeClr val="bg1"/>
                </a:solidFill>
                <a:effectLst>
                  <a:outerShdw blurRad="127000" dist="127000" dir="2700000" algn="tl" rotWithShape="0">
                    <a:prstClr val="black">
                      <a:alpha val="65000"/>
                    </a:prstClr>
                  </a:outerShdw>
                </a:effectLst>
                <a:latin typeface="Calibri"/>
                <a:cs typeface="Calibri"/>
              </a:rPr>
              <a:t>Spellings</a:t>
            </a:r>
          </a:p>
          <a:p>
            <a:pPr algn="ctr"/>
            <a:endParaRPr lang="en-US" sz="4800" b="1" spc="150" dirty="0" smtClean="0">
              <a:ln w="11430"/>
              <a:solidFill>
                <a:schemeClr val="bg1"/>
              </a:solidFill>
              <a:effectLst>
                <a:outerShdw blurRad="127000" dist="127000" dir="2700000" algn="tl" rotWithShape="0">
                  <a:prstClr val="black">
                    <a:alpha val="65000"/>
                  </a:prstClr>
                </a:outerShdw>
              </a:effectLst>
              <a:latin typeface="Calibri"/>
              <a:cs typeface="Calibri"/>
            </a:endParaRPr>
          </a:p>
        </p:txBody>
      </p:sp>
      <p:pic>
        <p:nvPicPr>
          <p:cNvPr id="6" name="Picture 5" descr="Lochinver House School Logo on White.jpg"/>
          <p:cNvPicPr>
            <a:picLocks noChangeAspect="1"/>
          </p:cNvPicPr>
          <p:nvPr/>
        </p:nvPicPr>
        <p:blipFill>
          <a:blip r:embed="rId2" cstate="print"/>
          <a:stretch>
            <a:fillRect/>
          </a:stretch>
        </p:blipFill>
        <p:spPr>
          <a:xfrm>
            <a:off x="214282" y="214290"/>
            <a:ext cx="1074506" cy="999000"/>
          </a:xfrm>
          <a:prstGeom prst="rect">
            <a:avLst/>
          </a:prstGeom>
          <a:noFill/>
          <a:ln w="25400">
            <a:solidFill>
              <a:schemeClr val="bg1">
                <a:lumMod val="50000"/>
              </a:schemeClr>
            </a:solidFill>
          </a:ln>
          <a:effectLst>
            <a:outerShdw blurRad="127000" dist="127000" dir="2700000" algn="tl" rotWithShape="0">
              <a:schemeClr val="tx1">
                <a:alpha val="25000"/>
              </a:schemeClr>
            </a:outerShdw>
          </a:effectLst>
        </p:spPr>
      </p:pic>
      <p:pic>
        <p:nvPicPr>
          <p:cNvPr id="7" name="Picture 6" descr="Lochinver House School Logo on White.jpg"/>
          <p:cNvPicPr>
            <a:picLocks noChangeAspect="1"/>
          </p:cNvPicPr>
          <p:nvPr/>
        </p:nvPicPr>
        <p:blipFill>
          <a:blip r:embed="rId2" cstate="print"/>
          <a:stretch>
            <a:fillRect/>
          </a:stretch>
        </p:blipFill>
        <p:spPr>
          <a:xfrm>
            <a:off x="7858148" y="214290"/>
            <a:ext cx="1074506" cy="999000"/>
          </a:xfrm>
          <a:prstGeom prst="rect">
            <a:avLst/>
          </a:prstGeom>
          <a:noFill/>
          <a:ln w="25400">
            <a:solidFill>
              <a:srgbClr val="7F7F7F"/>
            </a:solidFill>
          </a:ln>
          <a:effectLst>
            <a:outerShdw blurRad="127000" dist="127000" dir="2700000" algn="tl" rotWithShape="0">
              <a:schemeClr val="tx1">
                <a:alpha val="25000"/>
              </a:schemeClr>
            </a:outerShdw>
          </a:effec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5853" y="291092"/>
            <a:ext cx="6572296" cy="144655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400" b="1" spc="150" dirty="0" smtClean="0">
                <a:ln w="11430"/>
                <a:solidFill>
                  <a:schemeClr val="bg1"/>
                </a:solidFill>
                <a:effectLst>
                  <a:outerShdw blurRad="127000" dist="127000" dir="2700000" algn="tl" rotWithShape="0">
                    <a:prstClr val="black">
                      <a:alpha val="25000"/>
                    </a:prstClr>
                  </a:outerShdw>
                </a:effectLst>
                <a:latin typeface="Calibri"/>
                <a:cs typeface="Calibri"/>
              </a:rPr>
              <a:t>Rewards and Sanctions</a:t>
            </a:r>
          </a:p>
          <a:p>
            <a:pPr algn="ctr"/>
            <a:r>
              <a:rPr lang="en-US" sz="4400" b="1" spc="150" dirty="0" smtClean="0">
                <a:ln w="11430"/>
                <a:solidFill>
                  <a:schemeClr val="bg1"/>
                </a:solidFill>
                <a:effectLst>
                  <a:outerShdw blurRad="127000" dist="127000" dir="2700000" algn="tl" rotWithShape="0">
                    <a:prstClr val="black">
                      <a:alpha val="25000"/>
                    </a:prstClr>
                  </a:outerShdw>
                </a:effectLst>
                <a:latin typeface="Calibri"/>
                <a:cs typeface="Calibri"/>
              </a:rPr>
              <a:t>in Year 4</a:t>
            </a:r>
            <a:endParaRPr lang="en-US" sz="4400" b="1" spc="150" dirty="0">
              <a:ln w="11430"/>
              <a:solidFill>
                <a:schemeClr val="bg1"/>
              </a:solidFill>
              <a:effectLst>
                <a:outerShdw blurRad="127000" dist="127000" dir="2700000" algn="tl" rotWithShape="0">
                  <a:prstClr val="black">
                    <a:alpha val="25000"/>
                  </a:prstClr>
                </a:outerShdw>
              </a:effectLst>
              <a:latin typeface="Calibri"/>
              <a:cs typeface="Calibri"/>
            </a:endParaRPr>
          </a:p>
        </p:txBody>
      </p:sp>
      <p:pic>
        <p:nvPicPr>
          <p:cNvPr id="6" name="Picture 5" descr="Lochinver House School Logo on White.jpg"/>
          <p:cNvPicPr>
            <a:picLocks noChangeAspect="1"/>
          </p:cNvPicPr>
          <p:nvPr/>
        </p:nvPicPr>
        <p:blipFill>
          <a:blip r:embed="rId2" cstate="print"/>
          <a:stretch>
            <a:fillRect/>
          </a:stretch>
        </p:blipFill>
        <p:spPr>
          <a:xfrm>
            <a:off x="214282" y="214290"/>
            <a:ext cx="1074506" cy="999000"/>
          </a:xfrm>
          <a:prstGeom prst="rect">
            <a:avLst/>
          </a:prstGeom>
          <a:noFill/>
          <a:ln w="25400">
            <a:solidFill>
              <a:srgbClr val="7F7F7F"/>
            </a:solidFill>
          </a:ln>
          <a:effectLst>
            <a:outerShdw blurRad="127000" dist="127000" dir="2700000" algn="tl" rotWithShape="0">
              <a:schemeClr val="tx1">
                <a:alpha val="25000"/>
              </a:schemeClr>
            </a:outerShdw>
          </a:effectLst>
        </p:spPr>
      </p:pic>
      <p:pic>
        <p:nvPicPr>
          <p:cNvPr id="7" name="Picture 6" descr="Lochinver House School Logo on White.jpg"/>
          <p:cNvPicPr>
            <a:picLocks noChangeAspect="1"/>
          </p:cNvPicPr>
          <p:nvPr/>
        </p:nvPicPr>
        <p:blipFill>
          <a:blip r:embed="rId2" cstate="print"/>
          <a:stretch>
            <a:fillRect/>
          </a:stretch>
        </p:blipFill>
        <p:spPr>
          <a:xfrm>
            <a:off x="7858148" y="214290"/>
            <a:ext cx="1074506" cy="999000"/>
          </a:xfrm>
          <a:prstGeom prst="rect">
            <a:avLst/>
          </a:prstGeom>
          <a:noFill/>
          <a:ln w="25400">
            <a:solidFill>
              <a:srgbClr val="7F7F7F"/>
            </a:solidFill>
          </a:ln>
          <a:effectLst>
            <a:outerShdw blurRad="127000" dist="127000" dir="2700000" algn="tl" rotWithShape="0">
              <a:schemeClr val="tx1">
                <a:alpha val="25000"/>
              </a:schemeClr>
            </a:outerShdw>
          </a:effectLst>
        </p:spPr>
      </p:pic>
      <p:sp>
        <p:nvSpPr>
          <p:cNvPr id="10" name="TextBox 9"/>
          <p:cNvSpPr txBox="1"/>
          <p:nvPr/>
        </p:nvSpPr>
        <p:spPr>
          <a:xfrm>
            <a:off x="0" y="1752600"/>
            <a:ext cx="8958306" cy="4893647"/>
          </a:xfrm>
          <a:prstGeom prst="rect">
            <a:avLst/>
          </a:prstGeom>
          <a:noFill/>
        </p:spPr>
        <p:txBody>
          <a:bodyPr wrap="square" rtlCol="0">
            <a:spAutoFit/>
          </a:bodyPr>
          <a:lstStyle/>
          <a:p>
            <a:endParaRPr lang="en-GB" sz="2400" dirty="0" smtClean="0">
              <a:solidFill>
                <a:schemeClr val="bg1"/>
              </a:solidFill>
              <a:effectLst>
                <a:outerShdw blurRad="38100" dist="38100" dir="2700000" algn="tl">
                  <a:srgbClr val="000000">
                    <a:alpha val="43137"/>
                  </a:srgbClr>
                </a:outerShdw>
              </a:effectLst>
              <a:latin typeface="Calibri"/>
              <a:cs typeface="Calibri"/>
            </a:endParaRPr>
          </a:p>
          <a:p>
            <a:r>
              <a:rPr lang="en-GB" sz="2400" b="1" dirty="0" smtClean="0">
                <a:solidFill>
                  <a:schemeClr val="bg1"/>
                </a:solidFill>
                <a:effectLst>
                  <a:outerShdw blurRad="38100" dist="38100" dir="2700000" algn="tl">
                    <a:srgbClr val="000000">
                      <a:alpha val="43137"/>
                    </a:srgbClr>
                  </a:outerShdw>
                </a:effectLst>
                <a:latin typeface="Calibri"/>
                <a:cs typeface="Calibri"/>
              </a:rPr>
              <a:t>HOUSES and the CREDIT SYSTEM</a:t>
            </a:r>
          </a:p>
          <a:p>
            <a:pPr>
              <a:buFont typeface="Arial"/>
              <a:buChar char="•"/>
            </a:pPr>
            <a:r>
              <a:rPr lang="en-GB" sz="2400" dirty="0" smtClean="0">
                <a:solidFill>
                  <a:schemeClr val="bg1"/>
                </a:solidFill>
                <a:effectLst>
                  <a:outerShdw blurRad="38100" dist="38100" dir="2700000" algn="tl">
                    <a:srgbClr val="000000">
                      <a:alpha val="43137"/>
                    </a:srgbClr>
                  </a:outerShdw>
                </a:effectLst>
                <a:latin typeface="Calibri"/>
                <a:cs typeface="Calibri"/>
              </a:rPr>
              <a:t>Earning credits for their house</a:t>
            </a:r>
          </a:p>
          <a:p>
            <a:pPr>
              <a:buFont typeface="Arial"/>
              <a:buChar char="•"/>
            </a:pPr>
            <a:r>
              <a:rPr lang="en-GB" sz="2400" dirty="0" smtClean="0">
                <a:solidFill>
                  <a:schemeClr val="bg1"/>
                </a:solidFill>
                <a:effectLst>
                  <a:outerShdw blurRad="38100" dist="38100" dir="2700000" algn="tl">
                    <a:srgbClr val="000000">
                      <a:alpha val="43137"/>
                    </a:srgbClr>
                  </a:outerShdw>
                </a:effectLst>
                <a:latin typeface="Calibri"/>
                <a:cs typeface="Calibri"/>
              </a:rPr>
              <a:t>School teams</a:t>
            </a:r>
          </a:p>
          <a:p>
            <a:pPr>
              <a:buFont typeface="Arial"/>
              <a:buChar char="•"/>
            </a:pPr>
            <a:r>
              <a:rPr lang="en-GB" sz="2400" dirty="0" smtClean="0">
                <a:solidFill>
                  <a:schemeClr val="bg1"/>
                </a:solidFill>
                <a:effectLst>
                  <a:outerShdw blurRad="38100" dist="38100" dir="2700000" algn="tl">
                    <a:srgbClr val="000000">
                      <a:alpha val="43137"/>
                    </a:srgbClr>
                  </a:outerShdw>
                </a:effectLst>
                <a:latin typeface="Calibri"/>
                <a:cs typeface="Calibri"/>
              </a:rPr>
              <a:t>Personal recognition and encouragement</a:t>
            </a:r>
          </a:p>
          <a:p>
            <a:pPr>
              <a:buFont typeface="Arial"/>
              <a:buChar char="•"/>
            </a:pPr>
            <a:r>
              <a:rPr lang="en-GB" sz="2400" dirty="0" smtClean="0">
                <a:solidFill>
                  <a:schemeClr val="bg1"/>
                </a:solidFill>
                <a:effectLst>
                  <a:outerShdw blurRad="38100" dist="38100" dir="2700000" algn="tl">
                    <a:srgbClr val="000000">
                      <a:alpha val="43137"/>
                    </a:srgbClr>
                  </a:outerShdw>
                </a:effectLst>
                <a:latin typeface="Calibri"/>
                <a:cs typeface="Calibri"/>
              </a:rPr>
              <a:t>Chocolate break and awards</a:t>
            </a:r>
          </a:p>
          <a:p>
            <a:pPr>
              <a:buFont typeface="Arial"/>
              <a:buChar char="•"/>
            </a:pPr>
            <a:r>
              <a:rPr lang="en-GB" sz="2400" dirty="0" smtClean="0">
                <a:solidFill>
                  <a:schemeClr val="bg1"/>
                </a:solidFill>
                <a:effectLst>
                  <a:outerShdw blurRad="38100" dist="38100" dir="2700000" algn="tl">
                    <a:srgbClr val="000000">
                      <a:alpha val="43137"/>
                    </a:srgbClr>
                  </a:outerShdw>
                </a:effectLst>
                <a:latin typeface="Calibri"/>
                <a:cs typeface="Calibri"/>
              </a:rPr>
              <a:t>Praise on a Postcard</a:t>
            </a:r>
          </a:p>
          <a:p>
            <a:endParaRPr lang="en-GB" sz="2400" b="1" dirty="0" smtClean="0">
              <a:solidFill>
                <a:schemeClr val="bg1"/>
              </a:solidFill>
              <a:effectLst>
                <a:outerShdw blurRad="38100" dist="38100" dir="2700000" algn="tl">
                  <a:srgbClr val="000000">
                    <a:alpha val="43137"/>
                  </a:srgbClr>
                </a:outerShdw>
              </a:effectLst>
              <a:latin typeface="Calibri"/>
              <a:cs typeface="Calibri"/>
            </a:endParaRPr>
          </a:p>
          <a:p>
            <a:r>
              <a:rPr lang="en-GB" sz="2400" b="1" dirty="0" smtClean="0">
                <a:solidFill>
                  <a:schemeClr val="tx1">
                    <a:lumMod val="65000"/>
                    <a:lumOff val="35000"/>
                  </a:schemeClr>
                </a:solidFill>
                <a:effectLst>
                  <a:outerShdw blurRad="1270000" dist="38100" dir="2700000" algn="tl">
                    <a:srgbClr val="FFFFFF">
                      <a:alpha val="19000"/>
                    </a:srgbClr>
                  </a:outerShdw>
                </a:effectLst>
                <a:latin typeface="Calibri"/>
                <a:cs typeface="Calibri"/>
              </a:rPr>
              <a:t>DEBITS</a:t>
            </a:r>
          </a:p>
          <a:p>
            <a:pPr>
              <a:buFont typeface="Arial"/>
              <a:buChar char="•"/>
            </a:pPr>
            <a:r>
              <a:rPr lang="en-GB" sz="2400" dirty="0" smtClean="0">
                <a:solidFill>
                  <a:schemeClr val="tx1">
                    <a:lumMod val="65000"/>
                    <a:lumOff val="35000"/>
                  </a:schemeClr>
                </a:solidFill>
                <a:effectLst>
                  <a:outerShdw blurRad="1270000" dist="38100" dir="2700000" algn="tl">
                    <a:srgbClr val="FFFFFF">
                      <a:alpha val="19000"/>
                    </a:srgbClr>
                  </a:outerShdw>
                </a:effectLst>
                <a:latin typeface="Calibri"/>
                <a:cs typeface="Calibri"/>
              </a:rPr>
              <a:t>Debits in the Senior School</a:t>
            </a:r>
          </a:p>
          <a:p>
            <a:pPr>
              <a:buFont typeface="Arial"/>
              <a:buChar char="•"/>
            </a:pPr>
            <a:r>
              <a:rPr lang="en-GB" sz="2400" dirty="0" smtClean="0">
                <a:solidFill>
                  <a:schemeClr val="tx1">
                    <a:lumMod val="65000"/>
                    <a:lumOff val="35000"/>
                  </a:schemeClr>
                </a:solidFill>
                <a:effectLst>
                  <a:outerShdw blurRad="1270000" dist="38100" dir="2700000" algn="tl">
                    <a:srgbClr val="FFFFFF">
                      <a:alpha val="19000"/>
                    </a:srgbClr>
                  </a:outerShdw>
                </a:effectLst>
                <a:latin typeface="Calibri"/>
                <a:cs typeface="Calibri"/>
              </a:rPr>
              <a:t>Loss of Tuck</a:t>
            </a:r>
          </a:p>
          <a:p>
            <a:pPr>
              <a:buFont typeface="Arial"/>
              <a:buChar char="•"/>
            </a:pPr>
            <a:r>
              <a:rPr lang="en-GB" sz="2400" dirty="0" smtClean="0">
                <a:solidFill>
                  <a:schemeClr val="tx1">
                    <a:lumMod val="65000"/>
                    <a:lumOff val="35000"/>
                  </a:schemeClr>
                </a:solidFill>
                <a:effectLst>
                  <a:outerShdw blurRad="1270000" dist="38100" dir="2700000" algn="tl">
                    <a:srgbClr val="FFFFFF">
                      <a:alpha val="19000"/>
                    </a:srgbClr>
                  </a:outerShdw>
                </a:effectLst>
                <a:latin typeface="Calibri"/>
                <a:cs typeface="Calibri"/>
              </a:rPr>
              <a:t>Blue Room break time detention</a:t>
            </a:r>
          </a:p>
          <a:p>
            <a:pPr>
              <a:buFont typeface="Arial"/>
              <a:buChar char="•"/>
            </a:pPr>
            <a:r>
              <a:rPr lang="en-GB" sz="2400" dirty="0" smtClean="0">
                <a:solidFill>
                  <a:schemeClr val="tx1">
                    <a:lumMod val="65000"/>
                    <a:lumOff val="35000"/>
                  </a:schemeClr>
                </a:solidFill>
                <a:effectLst>
                  <a:outerShdw blurRad="1270000" dist="38100" dir="2700000" algn="tl">
                    <a:srgbClr val="FFFFFF">
                      <a:alpha val="19000"/>
                    </a:srgbClr>
                  </a:outerShdw>
                </a:effectLst>
                <a:latin typeface="Calibri"/>
                <a:cs typeface="Calibri"/>
              </a:rPr>
              <a:t>Referral to Senior Leadership Team</a:t>
            </a:r>
          </a:p>
        </p:txBody>
      </p:sp>
      <p:pic>
        <p:nvPicPr>
          <p:cNvPr id="8" name="Picture 5" descr="Reading"/>
          <p:cNvPicPr>
            <a:picLocks noChangeAspect="1" noChangeArrowheads="1"/>
          </p:cNvPicPr>
          <p:nvPr/>
        </p:nvPicPr>
        <p:blipFill>
          <a:blip r:embed="rId3" cstate="print"/>
          <a:srcRect/>
          <a:stretch>
            <a:fillRect/>
          </a:stretch>
        </p:blipFill>
        <p:spPr bwMode="auto">
          <a:xfrm>
            <a:off x="6012160" y="1700808"/>
            <a:ext cx="2971800" cy="3429000"/>
          </a:xfrm>
          <a:prstGeom prst="rect">
            <a:avLst/>
          </a:prstGeom>
          <a:noFill/>
          <a:ln w="25400">
            <a:solidFill>
              <a:srgbClr val="7F7F7F"/>
            </a:solidFill>
          </a:ln>
          <a:effectLst>
            <a:outerShdw blurRad="127000" dist="127000" dir="2700000" algn="tl" rotWithShape="0">
              <a:schemeClr val="tx1">
                <a:alpha val="25000"/>
              </a:schemeClr>
            </a:outerShdw>
          </a:effec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228600"/>
            <a:ext cx="6572296" cy="64633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600" b="1" spc="150" dirty="0" smtClean="0">
                <a:ln w="11430"/>
                <a:solidFill>
                  <a:schemeClr val="bg1"/>
                </a:solidFill>
                <a:effectLst>
                  <a:outerShdw blurRad="127000" dist="127000" dir="2700000" algn="tl" rotWithShape="0">
                    <a:prstClr val="black">
                      <a:alpha val="65000"/>
                    </a:prstClr>
                  </a:outerShdw>
                </a:effectLst>
                <a:latin typeface="Calibri"/>
                <a:cs typeface="Calibri"/>
              </a:rPr>
              <a:t>Supporting your son in Year 4</a:t>
            </a:r>
            <a:endParaRPr lang="en-US" sz="3600" b="1" spc="150" dirty="0">
              <a:ln w="11430"/>
              <a:solidFill>
                <a:schemeClr val="bg1"/>
              </a:solidFill>
              <a:effectLst>
                <a:outerShdw blurRad="127000" dist="127000" dir="2700000" algn="tl" rotWithShape="0">
                  <a:prstClr val="black">
                    <a:alpha val="65000"/>
                  </a:prstClr>
                </a:outerShdw>
              </a:effectLst>
              <a:latin typeface="Calibri"/>
              <a:cs typeface="Calibri"/>
            </a:endParaRPr>
          </a:p>
        </p:txBody>
      </p:sp>
      <p:pic>
        <p:nvPicPr>
          <p:cNvPr id="6" name="Picture 5" descr="Lochinver House School Logo on White.jpg"/>
          <p:cNvPicPr>
            <a:picLocks noChangeAspect="1"/>
          </p:cNvPicPr>
          <p:nvPr/>
        </p:nvPicPr>
        <p:blipFill>
          <a:blip r:embed="rId2" cstate="print"/>
          <a:stretch>
            <a:fillRect/>
          </a:stretch>
        </p:blipFill>
        <p:spPr>
          <a:xfrm>
            <a:off x="214282" y="214290"/>
            <a:ext cx="1074506" cy="999000"/>
          </a:xfrm>
          <a:prstGeom prst="rect">
            <a:avLst/>
          </a:prstGeom>
          <a:noFill/>
          <a:ln w="25400">
            <a:solidFill>
              <a:schemeClr val="bg1">
                <a:lumMod val="50000"/>
              </a:schemeClr>
            </a:solidFill>
          </a:ln>
          <a:effectLst>
            <a:outerShdw blurRad="127000" dist="127000" dir="2700000" algn="tl" rotWithShape="0">
              <a:schemeClr val="tx1">
                <a:alpha val="25000"/>
              </a:schemeClr>
            </a:outerShdw>
          </a:effectLst>
        </p:spPr>
      </p:pic>
      <p:pic>
        <p:nvPicPr>
          <p:cNvPr id="7" name="Picture 6" descr="Lochinver House School Logo on White.jpg"/>
          <p:cNvPicPr>
            <a:picLocks noChangeAspect="1"/>
          </p:cNvPicPr>
          <p:nvPr/>
        </p:nvPicPr>
        <p:blipFill>
          <a:blip r:embed="rId2" cstate="print"/>
          <a:stretch>
            <a:fillRect/>
          </a:stretch>
        </p:blipFill>
        <p:spPr>
          <a:xfrm>
            <a:off x="7858148" y="214290"/>
            <a:ext cx="1074506" cy="999000"/>
          </a:xfrm>
          <a:prstGeom prst="rect">
            <a:avLst/>
          </a:prstGeom>
          <a:noFill/>
          <a:ln w="25400">
            <a:solidFill>
              <a:srgbClr val="7F7F7F"/>
            </a:solidFill>
          </a:ln>
          <a:effectLst>
            <a:outerShdw blurRad="127000" dist="127000" dir="2700000" algn="tl" rotWithShape="0">
              <a:schemeClr val="tx1">
                <a:alpha val="25000"/>
              </a:schemeClr>
            </a:outerShdw>
          </a:effectLst>
        </p:spPr>
      </p:pic>
      <p:sp>
        <p:nvSpPr>
          <p:cNvPr id="10" name="TextBox 9"/>
          <p:cNvSpPr txBox="1"/>
          <p:nvPr/>
        </p:nvSpPr>
        <p:spPr>
          <a:xfrm>
            <a:off x="152400" y="685800"/>
            <a:ext cx="8715436" cy="8771632"/>
          </a:xfrm>
          <a:prstGeom prst="rect">
            <a:avLst/>
          </a:prstGeom>
          <a:noFill/>
        </p:spPr>
        <p:txBody>
          <a:bodyPr wrap="square" rtlCol="0">
            <a:spAutoFit/>
          </a:bodyPr>
          <a:lstStyle/>
          <a:p>
            <a:pPr algn="ctr"/>
            <a:endParaRPr lang="en-GB" sz="3600" dirty="0" smtClean="0">
              <a:solidFill>
                <a:schemeClr val="tx1">
                  <a:lumMod val="75000"/>
                  <a:lumOff val="25000"/>
                </a:schemeClr>
              </a:solidFill>
              <a:effectLst>
                <a:outerShdw blurRad="38100" dist="38100" dir="2700000" algn="tl">
                  <a:schemeClr val="bg1">
                    <a:alpha val="50000"/>
                  </a:schemeClr>
                </a:outerShdw>
              </a:effectLst>
              <a:latin typeface="Calibri"/>
              <a:cs typeface="Calibri"/>
            </a:endParaRPr>
          </a:p>
          <a:p>
            <a:pPr algn="ctr"/>
            <a:r>
              <a:rPr lang="en-GB" sz="2400" b="1" dirty="0" smtClean="0">
                <a:solidFill>
                  <a:schemeClr val="bg2">
                    <a:lumMod val="10000"/>
                  </a:schemeClr>
                </a:solidFill>
                <a:effectLst>
                  <a:outerShdw blurRad="38100" dist="38100" dir="2700000" algn="tl">
                    <a:schemeClr val="bg1"/>
                  </a:outerShdw>
                </a:effectLst>
                <a:latin typeface="Calibri"/>
                <a:cs typeface="Calibri"/>
              </a:rPr>
              <a:t>Please name every item of your son’s uniform and sports kit: they change in the sports changing room for games and any unclaimed items are automatically put in Lost Property. </a:t>
            </a:r>
          </a:p>
          <a:p>
            <a:pPr algn="ctr"/>
            <a:endParaRPr lang="en-GB" sz="2400" b="1" dirty="0" smtClean="0">
              <a:solidFill>
                <a:srgbClr val="595959"/>
              </a:solidFill>
              <a:effectLst>
                <a:outerShdw blurRad="38100" dist="38100" dir="2700000" algn="tl">
                  <a:schemeClr val="bg1"/>
                </a:outerShdw>
              </a:effectLst>
              <a:latin typeface="Calibri"/>
              <a:cs typeface="Calibri"/>
            </a:endParaRPr>
          </a:p>
          <a:p>
            <a:pPr algn="ctr"/>
            <a:r>
              <a:rPr lang="en-GB" sz="2400" b="1" dirty="0" smtClean="0">
                <a:solidFill>
                  <a:schemeClr val="bg1"/>
                </a:solidFill>
                <a:effectLst>
                  <a:outerShdw blurRad="38100" dist="38100" dir="2700000" algn="tl">
                    <a:schemeClr val="bg1">
                      <a:alpha val="0"/>
                    </a:schemeClr>
                  </a:outerShdw>
                </a:effectLst>
                <a:latin typeface="Calibri"/>
                <a:cs typeface="Calibri"/>
              </a:rPr>
              <a:t>Help him to develop simple, consistent routines for completing homework and packing the correct school things for the next day: this will set him up for life!</a:t>
            </a:r>
          </a:p>
          <a:p>
            <a:pPr algn="ctr"/>
            <a:endParaRPr lang="en-GB" sz="2400" b="1" dirty="0" smtClean="0">
              <a:solidFill>
                <a:srgbClr val="1E1C11"/>
              </a:solidFill>
              <a:effectLst>
                <a:outerShdw blurRad="38100" dist="38100" dir="2700000" algn="tl">
                  <a:schemeClr val="bg1"/>
                </a:outerShdw>
              </a:effectLst>
              <a:latin typeface="Calibri"/>
              <a:cs typeface="Calibri"/>
            </a:endParaRPr>
          </a:p>
          <a:p>
            <a:pPr algn="ctr"/>
            <a:r>
              <a:rPr lang="en-GB" sz="2400" b="1" dirty="0" smtClean="0">
                <a:solidFill>
                  <a:srgbClr val="1E1C11"/>
                </a:solidFill>
                <a:effectLst>
                  <a:outerShdw blurRad="38100" dist="38100" dir="2700000" algn="tl">
                    <a:schemeClr val="bg1"/>
                  </a:outerShdw>
                </a:effectLst>
                <a:latin typeface="Calibri"/>
                <a:cs typeface="Calibri"/>
              </a:rPr>
              <a:t>Regularly check that his pencil case and sports kit is complete, to enable him to function fully in class.</a:t>
            </a:r>
          </a:p>
          <a:p>
            <a:pPr algn="ctr"/>
            <a:endParaRPr lang="en-GB" sz="2400" b="1" dirty="0" smtClean="0">
              <a:solidFill>
                <a:srgbClr val="FFFFFF"/>
              </a:solidFill>
              <a:effectLst>
                <a:outerShdw dist="38100" dir="2700000" algn="tl">
                  <a:schemeClr val="bg1">
                    <a:alpha val="46000"/>
                  </a:schemeClr>
                </a:outerShdw>
              </a:effectLst>
              <a:latin typeface="Calibri"/>
              <a:cs typeface="Calibri"/>
            </a:endParaRPr>
          </a:p>
          <a:p>
            <a:pPr algn="ctr"/>
            <a:r>
              <a:rPr lang="en-GB" sz="2400" b="1" dirty="0" smtClean="0">
                <a:solidFill>
                  <a:srgbClr val="FFFFFF"/>
                </a:solidFill>
                <a:effectLst>
                  <a:outerShdw dist="38100" dir="2700000" algn="tl">
                    <a:schemeClr val="bg1">
                      <a:alpha val="0"/>
                    </a:schemeClr>
                  </a:outerShdw>
                </a:effectLst>
                <a:latin typeface="Calibri"/>
                <a:cs typeface="Calibri"/>
              </a:rPr>
              <a:t>Take time to discuss his day and listen to him read each evening.</a:t>
            </a:r>
          </a:p>
          <a:p>
            <a:pPr algn="ctr"/>
            <a:r>
              <a:rPr lang="en-GB" sz="2400" b="1" dirty="0" smtClean="0">
                <a:solidFill>
                  <a:srgbClr val="FFFFFF"/>
                </a:solidFill>
                <a:effectLst>
                  <a:outerShdw dist="38100" dir="2700000" algn="tl">
                    <a:schemeClr val="bg1">
                      <a:alpha val="0"/>
                    </a:schemeClr>
                  </a:outerShdw>
                </a:effectLst>
                <a:latin typeface="Calibri"/>
                <a:cs typeface="Calibri"/>
              </a:rPr>
              <a:t>If you have any concerns, please do not hesitate to contact us by email in the first instance so that we can address anything quickly.</a:t>
            </a:r>
          </a:p>
          <a:p>
            <a:pPr algn="ctr"/>
            <a:endParaRPr lang="en-GB" sz="2400" dirty="0" smtClean="0">
              <a:solidFill>
                <a:srgbClr val="595959"/>
              </a:solidFill>
              <a:effectLst>
                <a:outerShdw blurRad="38100" dist="38100" dir="2700000" algn="tl">
                  <a:schemeClr val="bg1"/>
                </a:outerShdw>
              </a:effectLst>
              <a:latin typeface="Calibri"/>
              <a:cs typeface="Calibri"/>
            </a:endParaRPr>
          </a:p>
          <a:p>
            <a:pPr algn="ctr"/>
            <a:endParaRPr lang="en-GB" sz="2400" dirty="0" smtClean="0">
              <a:solidFill>
                <a:srgbClr val="595959"/>
              </a:solidFill>
              <a:effectLst>
                <a:outerShdw blurRad="38100" dist="38100" dir="2700000" algn="tl">
                  <a:schemeClr val="bg1"/>
                </a:outerShdw>
              </a:effectLst>
              <a:latin typeface="Calibri"/>
              <a:cs typeface="Calibri"/>
            </a:endParaRPr>
          </a:p>
          <a:p>
            <a:pPr algn="ctr"/>
            <a:endParaRPr lang="en-GB" sz="2400" dirty="0" smtClean="0">
              <a:solidFill>
                <a:srgbClr val="595959"/>
              </a:solidFill>
              <a:effectLst>
                <a:outerShdw blurRad="38100" dist="38100" dir="2700000" algn="tl">
                  <a:schemeClr val="bg1"/>
                </a:outerShdw>
              </a:effectLst>
              <a:latin typeface="Calibri"/>
              <a:cs typeface="Calibri"/>
            </a:endParaRPr>
          </a:p>
          <a:p>
            <a:pPr algn="ctr"/>
            <a:endParaRPr lang="en-GB" sz="2400" dirty="0" smtClean="0">
              <a:solidFill>
                <a:srgbClr val="595959"/>
              </a:solidFill>
              <a:effectLst>
                <a:outerShdw blurRad="38100" dist="38100" dir="2700000" algn="tl">
                  <a:schemeClr val="bg1"/>
                </a:outerShdw>
              </a:effectLst>
              <a:latin typeface="Calibri"/>
              <a:cs typeface="Calibri"/>
            </a:endParaRPr>
          </a:p>
          <a:p>
            <a:pPr algn="ctr"/>
            <a:endParaRPr lang="en-GB" sz="2400" dirty="0" smtClean="0">
              <a:solidFill>
                <a:schemeClr val="bg1"/>
              </a:solidFill>
              <a:effectLst>
                <a:outerShdw blurRad="38100" dist="38100" dir="2700000" algn="tl">
                  <a:srgbClr val="000000">
                    <a:alpha val="43137"/>
                  </a:srgbClr>
                </a:outerShdw>
              </a:effectLst>
              <a:latin typeface="Calibri"/>
              <a:cs typeface="Calibri"/>
            </a:endParaRPr>
          </a:p>
          <a:p>
            <a:pPr algn="ctr"/>
            <a:endParaRPr lang="en-GB" sz="3600" dirty="0" smtClean="0">
              <a:solidFill>
                <a:schemeClr val="bg1"/>
              </a:solidFill>
              <a:effectLst>
                <a:outerShdw blurRad="38100" dist="38100" dir="2700000" algn="tl">
                  <a:srgbClr val="000000">
                    <a:alpha val="43137"/>
                  </a:srgbClr>
                </a:outerShdw>
              </a:effectLst>
              <a:latin typeface="Calibri"/>
              <a:cs typeface="Calibri"/>
            </a:endParaRPr>
          </a:p>
          <a:p>
            <a:pPr algn="ctr"/>
            <a:endParaRPr lang="en-GB" sz="3600" dirty="0" smtClean="0">
              <a:solidFill>
                <a:schemeClr val="bg1"/>
              </a:solidFill>
              <a:effectLst>
                <a:outerShdw blurRad="38100" dist="38100" dir="2700000" algn="tl">
                  <a:srgbClr val="000000">
                    <a:alpha val="43137"/>
                  </a:srgbClr>
                </a:outerShdw>
              </a:effectLst>
              <a:latin typeface="Calibri"/>
              <a:cs typeface="Calibri"/>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chool"/>
          <p:cNvPicPr>
            <a:picLocks noChangeAspect="1" noChangeArrowheads="1"/>
          </p:cNvPicPr>
          <p:nvPr/>
        </p:nvPicPr>
        <p:blipFill>
          <a:blip r:embed="rId2" cstate="print"/>
          <a:srcRect/>
          <a:stretch>
            <a:fillRect/>
          </a:stretch>
        </p:blipFill>
        <p:spPr>
          <a:xfrm>
            <a:off x="2285984" y="1928802"/>
            <a:ext cx="4568825" cy="2806700"/>
          </a:xfrm>
          <a:prstGeom prst="rect">
            <a:avLst/>
          </a:prstGeom>
          <a:noFill/>
          <a:ln w="25400">
            <a:solidFill>
              <a:srgbClr val="000099"/>
            </a:solidFill>
          </a:ln>
          <a:effectLst>
            <a:outerShdw blurRad="127000" dist="127000" dir="2700000" algn="tl" rotWithShape="0">
              <a:schemeClr val="tx1">
                <a:alpha val="25000"/>
              </a:schemeClr>
            </a:outerShdw>
          </a:effectLst>
        </p:spPr>
      </p:pic>
      <p:sp>
        <p:nvSpPr>
          <p:cNvPr id="3" name="Rectangle 2"/>
          <p:cNvSpPr/>
          <p:nvPr/>
        </p:nvSpPr>
        <p:spPr>
          <a:xfrm>
            <a:off x="1050251" y="571480"/>
            <a:ext cx="7013459"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chemeClr val="bg1"/>
                </a:solidFill>
                <a:effectLst>
                  <a:outerShdw blurRad="127000" dist="127000" dir="2700000" algn="tl" rotWithShape="0">
                    <a:prstClr val="black">
                      <a:alpha val="25000"/>
                    </a:prstClr>
                  </a:outerShdw>
                </a:effectLst>
                <a:latin typeface="Lucida Casual" pitchFamily="66" charset="0"/>
              </a:rPr>
              <a:t>Welcome to Year 4</a:t>
            </a:r>
            <a:endParaRPr lang="en-US" sz="5400" b="1" spc="150" dirty="0">
              <a:ln w="11430"/>
              <a:solidFill>
                <a:schemeClr val="bg1"/>
              </a:solidFill>
              <a:effectLst>
                <a:outerShdw blurRad="127000" dist="127000" dir="2700000" algn="tl" rotWithShape="0">
                  <a:prstClr val="black">
                    <a:alpha val="25000"/>
                  </a:prstClr>
                </a:outerShdw>
              </a:effectLst>
              <a:latin typeface="Lucida Casual" pitchFamily="66" charset="0"/>
            </a:endParaRPr>
          </a:p>
        </p:txBody>
      </p:sp>
      <p:sp>
        <p:nvSpPr>
          <p:cNvPr id="4" name="Rectangle 3"/>
          <p:cNvSpPr/>
          <p:nvPr/>
        </p:nvSpPr>
        <p:spPr>
          <a:xfrm>
            <a:off x="-304800" y="4572000"/>
            <a:ext cx="9753600" cy="200054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GB" sz="2800" b="1" spc="150" dirty="0" err="1" smtClean="0">
                <a:ln w="11430"/>
                <a:solidFill>
                  <a:schemeClr val="bg1"/>
                </a:solidFill>
                <a:effectLst>
                  <a:outerShdw blurRad="127000" dist="127000" dir="2700000" algn="tl" rotWithShape="0">
                    <a:prstClr val="black">
                      <a:alpha val="25000"/>
                    </a:prstClr>
                  </a:outerShdw>
                </a:effectLst>
                <a:latin typeface="Calibri"/>
                <a:cs typeface="Calibri"/>
              </a:rPr>
              <a:t>Perstare</a:t>
            </a:r>
            <a:r>
              <a:rPr lang="en-GB" sz="2800" b="1" spc="150" dirty="0" smtClean="0">
                <a:ln w="11430"/>
                <a:solidFill>
                  <a:schemeClr val="bg1"/>
                </a:solidFill>
                <a:effectLst>
                  <a:outerShdw blurRad="127000" dist="127000" dir="2700000" algn="tl" rotWithShape="0">
                    <a:prstClr val="black">
                      <a:alpha val="25000"/>
                    </a:prstClr>
                  </a:outerShdw>
                </a:effectLst>
                <a:latin typeface="Calibri"/>
                <a:cs typeface="Calibri"/>
              </a:rPr>
              <a:t> </a:t>
            </a:r>
            <a:r>
              <a:rPr lang="en-GB" sz="2800" b="1" spc="150" dirty="0" err="1" smtClean="0">
                <a:ln w="11430"/>
                <a:solidFill>
                  <a:schemeClr val="bg1"/>
                </a:solidFill>
                <a:effectLst>
                  <a:outerShdw blurRad="127000" dist="127000" dir="2700000" algn="tl" rotWithShape="0">
                    <a:prstClr val="black">
                      <a:alpha val="25000"/>
                    </a:prstClr>
                  </a:outerShdw>
                </a:effectLst>
                <a:latin typeface="Calibri"/>
                <a:cs typeface="Calibri"/>
              </a:rPr>
              <a:t>Praestare</a:t>
            </a:r>
            <a:endParaRPr lang="en-GB" sz="2800" b="1" spc="150" dirty="0" smtClean="0">
              <a:ln w="11430"/>
              <a:solidFill>
                <a:schemeClr val="bg1"/>
              </a:solidFill>
              <a:effectLst>
                <a:outerShdw blurRad="127000" dist="127000" dir="2700000" algn="tl" rotWithShape="0">
                  <a:prstClr val="black">
                    <a:alpha val="25000"/>
                  </a:prstClr>
                </a:outerShdw>
              </a:effectLst>
              <a:latin typeface="Calibri"/>
              <a:cs typeface="Calibri"/>
            </a:endParaRPr>
          </a:p>
          <a:p>
            <a:pPr algn="ctr"/>
            <a:r>
              <a:rPr lang="en-GB" sz="2800" b="1" spc="150" dirty="0" smtClean="0">
                <a:ln w="11430"/>
                <a:solidFill>
                  <a:schemeClr val="bg1"/>
                </a:solidFill>
                <a:effectLst>
                  <a:outerShdw blurRad="127000" dist="127000" dir="2700000" algn="tl" rotWithShape="0">
                    <a:prstClr val="black">
                      <a:alpha val="25000"/>
                    </a:prstClr>
                  </a:outerShdw>
                </a:effectLst>
                <a:latin typeface="Calibri"/>
                <a:cs typeface="Calibri"/>
              </a:rPr>
              <a:t>To Persevere is to Succeed</a:t>
            </a:r>
          </a:p>
          <a:p>
            <a:pPr algn="ctr"/>
            <a:endParaRPr lang="en-GB" sz="2800" b="1" spc="150" dirty="0" smtClean="0">
              <a:ln w="11430"/>
              <a:solidFill>
                <a:schemeClr val="bg1"/>
              </a:solidFill>
              <a:effectLst>
                <a:outerShdw blurRad="127000" dist="127000" dir="2700000" algn="tl" rotWithShape="0">
                  <a:prstClr val="black">
                    <a:alpha val="25000"/>
                  </a:prstClr>
                </a:outerShdw>
              </a:effectLst>
              <a:latin typeface="Calibri"/>
              <a:cs typeface="Calibri"/>
            </a:endParaRPr>
          </a:p>
          <a:p>
            <a:pPr algn="ctr"/>
            <a:r>
              <a:rPr lang="en-GB" sz="2000" b="1" spc="150" dirty="0" smtClean="0">
                <a:ln w="11430"/>
                <a:solidFill>
                  <a:schemeClr val="tx1">
                    <a:lumMod val="65000"/>
                    <a:lumOff val="35000"/>
                  </a:schemeClr>
                </a:solidFill>
                <a:effectLst>
                  <a:outerShdw blurRad="127000" dist="127000" dir="2700000" algn="tl" rotWithShape="0">
                    <a:prstClr val="black">
                      <a:alpha val="25000"/>
                    </a:prstClr>
                  </a:outerShdw>
                </a:effectLst>
                <a:latin typeface="Calibri"/>
                <a:cs typeface="Calibri"/>
              </a:rPr>
              <a:t>If you would like a copy of this presentation </a:t>
            </a:r>
          </a:p>
          <a:p>
            <a:pPr algn="ctr"/>
            <a:r>
              <a:rPr lang="en-GB" sz="2000" b="1" spc="150" dirty="0" smtClean="0">
                <a:ln w="11430"/>
                <a:solidFill>
                  <a:schemeClr val="tx1">
                    <a:lumMod val="65000"/>
                    <a:lumOff val="35000"/>
                  </a:schemeClr>
                </a:solidFill>
                <a:effectLst>
                  <a:outerShdw blurRad="127000" dist="127000" dir="2700000" algn="tl" rotWithShape="0">
                    <a:prstClr val="black">
                      <a:alpha val="25000"/>
                    </a:prstClr>
                  </a:outerShdw>
                </a:effectLst>
                <a:latin typeface="Calibri"/>
                <a:cs typeface="Calibri"/>
              </a:rPr>
              <a:t>please email us with your request</a:t>
            </a:r>
            <a:endParaRPr lang="en-US" sz="2000" b="1" spc="150" dirty="0">
              <a:ln w="11430"/>
              <a:solidFill>
                <a:schemeClr val="tx1">
                  <a:lumMod val="65000"/>
                  <a:lumOff val="35000"/>
                </a:schemeClr>
              </a:solidFill>
              <a:effectLst>
                <a:outerShdw blurRad="127000" dist="127000" dir="2700000" algn="tl" rotWithShape="0">
                  <a:prstClr val="black">
                    <a:alpha val="25000"/>
                  </a:prstClr>
                </a:outerShdw>
              </a:effectLst>
              <a:latin typeface="Calibri"/>
              <a:cs typeface="Calibri"/>
            </a:endParaRPr>
          </a:p>
        </p:txBody>
      </p:sp>
      <p:pic>
        <p:nvPicPr>
          <p:cNvPr id="5" name="Picture 4" descr="Lochinver House School Logo Shield.jpg"/>
          <p:cNvPicPr>
            <a:picLocks noChangeAspect="1"/>
          </p:cNvPicPr>
          <p:nvPr/>
        </p:nvPicPr>
        <p:blipFill>
          <a:blip r:embed="rId3" cstate="print"/>
          <a:stretch>
            <a:fillRect/>
          </a:stretch>
        </p:blipFill>
        <p:spPr>
          <a:xfrm>
            <a:off x="6286512" y="2020858"/>
            <a:ext cx="485358" cy="500066"/>
          </a:xfrm>
          <a:prstGeom prst="rect">
            <a:avLst/>
          </a:prstGeo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algn="ctr">
              <a:buNone/>
            </a:pPr>
            <a:r>
              <a:rPr lang="en-GB" sz="7200" dirty="0" smtClean="0"/>
              <a:t>Take Ownership of your Learning and Responsibility for your Actions.</a:t>
            </a:r>
            <a:endParaRPr lang="en-GB" sz="7200"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5853" y="291092"/>
            <a:ext cx="6572296" cy="101566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smtClean="0">
                <a:ln w="11430"/>
                <a:solidFill>
                  <a:schemeClr val="bg1"/>
                </a:solidFill>
                <a:effectLst>
                  <a:outerShdw blurRad="127000" dist="127000" dir="2700000" algn="tl" rotWithShape="0">
                    <a:prstClr val="black">
                      <a:alpha val="65000"/>
                    </a:prstClr>
                  </a:outerShdw>
                </a:effectLst>
                <a:latin typeface="Calibri"/>
                <a:cs typeface="Calibri"/>
              </a:rPr>
              <a:t>Year 4 Team</a:t>
            </a:r>
            <a:endParaRPr lang="en-US" sz="6000" b="1" spc="150" dirty="0">
              <a:ln w="11430"/>
              <a:solidFill>
                <a:schemeClr val="bg1"/>
              </a:solidFill>
              <a:effectLst>
                <a:outerShdw blurRad="127000" dist="127000" dir="2700000" algn="tl" rotWithShape="0">
                  <a:prstClr val="black">
                    <a:alpha val="65000"/>
                  </a:prstClr>
                </a:outerShdw>
              </a:effectLst>
              <a:latin typeface="Calibri"/>
              <a:cs typeface="Calibri"/>
            </a:endParaRPr>
          </a:p>
        </p:txBody>
      </p:sp>
      <p:pic>
        <p:nvPicPr>
          <p:cNvPr id="6" name="Picture 5" descr="Lochinver House School Logo on White.jpg"/>
          <p:cNvPicPr>
            <a:picLocks noChangeAspect="1"/>
          </p:cNvPicPr>
          <p:nvPr/>
        </p:nvPicPr>
        <p:blipFill>
          <a:blip r:embed="rId2" cstate="print"/>
          <a:stretch>
            <a:fillRect/>
          </a:stretch>
        </p:blipFill>
        <p:spPr>
          <a:xfrm>
            <a:off x="214282" y="214290"/>
            <a:ext cx="1074506" cy="999000"/>
          </a:xfrm>
          <a:prstGeom prst="rect">
            <a:avLst/>
          </a:prstGeom>
          <a:noFill/>
          <a:ln w="25400">
            <a:solidFill>
              <a:schemeClr val="bg1">
                <a:lumMod val="50000"/>
              </a:schemeClr>
            </a:solidFill>
          </a:ln>
          <a:effectLst>
            <a:outerShdw blurRad="127000" dist="127000" dir="2700000" algn="tl" rotWithShape="0">
              <a:schemeClr val="tx1">
                <a:alpha val="25000"/>
              </a:schemeClr>
            </a:outerShdw>
          </a:effectLst>
        </p:spPr>
      </p:pic>
      <p:pic>
        <p:nvPicPr>
          <p:cNvPr id="7" name="Picture 6" descr="Lochinver House School Logo on White.jpg"/>
          <p:cNvPicPr>
            <a:picLocks noChangeAspect="1"/>
          </p:cNvPicPr>
          <p:nvPr/>
        </p:nvPicPr>
        <p:blipFill>
          <a:blip r:embed="rId2" cstate="print"/>
          <a:stretch>
            <a:fillRect/>
          </a:stretch>
        </p:blipFill>
        <p:spPr>
          <a:xfrm>
            <a:off x="7858148" y="214290"/>
            <a:ext cx="1074506" cy="999000"/>
          </a:xfrm>
          <a:prstGeom prst="rect">
            <a:avLst/>
          </a:prstGeom>
          <a:noFill/>
          <a:ln w="25400">
            <a:solidFill>
              <a:srgbClr val="7F7F7F"/>
            </a:solidFill>
          </a:ln>
          <a:effectLst>
            <a:outerShdw blurRad="127000" dist="127000" dir="2700000" algn="tl" rotWithShape="0">
              <a:schemeClr val="tx1">
                <a:alpha val="25000"/>
              </a:schemeClr>
            </a:outerShdw>
          </a:effectLst>
        </p:spPr>
      </p:pic>
      <p:sp>
        <p:nvSpPr>
          <p:cNvPr id="10" name="TextBox 9"/>
          <p:cNvSpPr txBox="1"/>
          <p:nvPr/>
        </p:nvSpPr>
        <p:spPr>
          <a:xfrm>
            <a:off x="214282" y="1500174"/>
            <a:ext cx="8715436" cy="3970318"/>
          </a:xfrm>
          <a:prstGeom prst="rect">
            <a:avLst/>
          </a:prstGeom>
          <a:noFill/>
        </p:spPr>
        <p:txBody>
          <a:bodyPr wrap="square" rtlCol="0">
            <a:spAutoFit/>
          </a:bodyPr>
          <a:lstStyle/>
          <a:p>
            <a:pPr algn="ctr"/>
            <a:r>
              <a:rPr lang="en-GB" sz="3600" dirty="0" smtClean="0">
                <a:solidFill>
                  <a:schemeClr val="bg1"/>
                </a:solidFill>
                <a:effectLst>
                  <a:outerShdw blurRad="38100" dist="38100" dir="2700000" algn="tl">
                    <a:srgbClr val="000000">
                      <a:alpha val="43137"/>
                    </a:srgbClr>
                  </a:outerShdw>
                </a:effectLst>
                <a:latin typeface="Lucida Casual" pitchFamily="66" charset="0"/>
              </a:rPr>
              <a:t>Louise Martin</a:t>
            </a:r>
          </a:p>
          <a:p>
            <a:pPr algn="ctr"/>
            <a:endParaRPr lang="en-GB" sz="3600" dirty="0" smtClean="0">
              <a:solidFill>
                <a:schemeClr val="bg1"/>
              </a:solidFill>
              <a:effectLst>
                <a:outerShdw blurRad="38100" dist="38100" dir="2700000" algn="tl">
                  <a:srgbClr val="000000">
                    <a:alpha val="43137"/>
                  </a:srgbClr>
                </a:outerShdw>
              </a:effectLst>
              <a:latin typeface="Lucida Casual" pitchFamily="66" charset="0"/>
            </a:endParaRPr>
          </a:p>
          <a:p>
            <a:pPr algn="ctr"/>
            <a:r>
              <a:rPr lang="en-GB" sz="3600" dirty="0" smtClean="0">
                <a:solidFill>
                  <a:schemeClr val="bg1"/>
                </a:solidFill>
                <a:effectLst>
                  <a:outerShdw blurRad="38100" dist="38100" dir="2700000" algn="tl">
                    <a:srgbClr val="000000">
                      <a:alpha val="43137"/>
                    </a:srgbClr>
                  </a:outerShdw>
                </a:effectLst>
                <a:latin typeface="Lucida Casual" pitchFamily="66" charset="0"/>
              </a:rPr>
              <a:t>Julia </a:t>
            </a:r>
            <a:r>
              <a:rPr lang="en-GB" sz="3600" dirty="0" err="1" smtClean="0">
                <a:solidFill>
                  <a:schemeClr val="bg1"/>
                </a:solidFill>
                <a:effectLst>
                  <a:outerShdw blurRad="38100" dist="38100" dir="2700000" algn="tl">
                    <a:srgbClr val="000000">
                      <a:alpha val="43137"/>
                    </a:srgbClr>
                  </a:outerShdw>
                </a:effectLst>
                <a:latin typeface="Lucida Casual" pitchFamily="66" charset="0"/>
              </a:rPr>
              <a:t>Chronias</a:t>
            </a:r>
            <a:endParaRPr lang="en-GB" sz="3600" dirty="0" smtClean="0">
              <a:solidFill>
                <a:schemeClr val="bg1"/>
              </a:solidFill>
              <a:effectLst>
                <a:outerShdw blurRad="38100" dist="38100" dir="2700000" algn="tl">
                  <a:srgbClr val="000000">
                    <a:alpha val="43137"/>
                  </a:srgbClr>
                </a:outerShdw>
              </a:effectLst>
              <a:latin typeface="Lucida Casual" pitchFamily="66" charset="0"/>
            </a:endParaRPr>
          </a:p>
          <a:p>
            <a:pPr algn="ctr"/>
            <a:endParaRPr lang="en-GB" sz="3600" dirty="0" smtClean="0">
              <a:solidFill>
                <a:schemeClr val="bg1"/>
              </a:solidFill>
              <a:effectLst>
                <a:outerShdw blurRad="38100" dist="38100" dir="2700000" algn="tl">
                  <a:srgbClr val="000000">
                    <a:alpha val="43137"/>
                  </a:srgbClr>
                </a:outerShdw>
              </a:effectLst>
              <a:latin typeface="Lucida Casual" pitchFamily="66" charset="0"/>
            </a:endParaRPr>
          </a:p>
          <a:p>
            <a:pPr algn="ctr"/>
            <a:r>
              <a:rPr lang="en-GB" sz="3600" dirty="0" smtClean="0">
                <a:solidFill>
                  <a:schemeClr val="bg1"/>
                </a:solidFill>
                <a:effectLst>
                  <a:outerShdw blurRad="38100" dist="38100" dir="2700000" algn="tl">
                    <a:srgbClr val="000000">
                      <a:alpha val="43137"/>
                    </a:srgbClr>
                  </a:outerShdw>
                </a:effectLst>
                <a:latin typeface="Lucida Casual" pitchFamily="66" charset="0"/>
              </a:rPr>
              <a:t>Debbie Fort</a:t>
            </a:r>
            <a:endParaRPr lang="en-GB" sz="3600" dirty="0" smtClean="0">
              <a:solidFill>
                <a:schemeClr val="bg1"/>
              </a:solidFill>
              <a:effectLst>
                <a:outerShdw blurRad="38100" dist="38100" dir="2700000" algn="tl">
                  <a:srgbClr val="000000">
                    <a:alpha val="43137"/>
                  </a:srgbClr>
                </a:outerShdw>
              </a:effectLst>
              <a:latin typeface="Lucida Casual" pitchFamily="66" charset="0"/>
            </a:endParaRPr>
          </a:p>
          <a:p>
            <a:pPr algn="ctr"/>
            <a:endParaRPr lang="en-GB" sz="3600" dirty="0" smtClean="0">
              <a:solidFill>
                <a:schemeClr val="bg1"/>
              </a:solidFill>
              <a:effectLst>
                <a:outerShdw blurRad="38100" dist="38100" dir="2700000" algn="tl">
                  <a:srgbClr val="000000">
                    <a:alpha val="43137"/>
                  </a:srgbClr>
                </a:outerShdw>
              </a:effectLst>
              <a:latin typeface="Lucida Casual" pitchFamily="66" charset="0"/>
            </a:endParaRPr>
          </a:p>
          <a:p>
            <a:pPr algn="ctr"/>
            <a:r>
              <a:rPr lang="en-GB" sz="3600" dirty="0" smtClean="0">
                <a:solidFill>
                  <a:schemeClr val="bg1"/>
                </a:solidFill>
                <a:effectLst>
                  <a:outerShdw blurRad="38100" dist="38100" dir="2700000" algn="tl">
                    <a:srgbClr val="000000">
                      <a:alpha val="43137"/>
                    </a:srgbClr>
                  </a:outerShdw>
                </a:effectLst>
                <a:latin typeface="Lucida Casual" pitchFamily="66" charset="0"/>
              </a:rPr>
              <a:t>Becky Whinnett</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5853" y="291092"/>
            <a:ext cx="6572296" cy="101566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smtClean="0">
                <a:ln w="11430"/>
                <a:solidFill>
                  <a:schemeClr val="bg1"/>
                </a:solidFill>
                <a:effectLst>
                  <a:outerShdw blurRad="127000" dist="127000" dir="2700000" algn="tl" rotWithShape="0">
                    <a:prstClr val="black">
                      <a:alpha val="65000"/>
                    </a:prstClr>
                  </a:outerShdw>
                </a:effectLst>
                <a:latin typeface="Calibri"/>
                <a:cs typeface="Calibri"/>
              </a:rPr>
              <a:t>Role of team</a:t>
            </a:r>
            <a:endParaRPr lang="en-US" sz="6000" b="1" spc="150" dirty="0">
              <a:ln w="11430"/>
              <a:solidFill>
                <a:schemeClr val="bg1"/>
              </a:solidFill>
              <a:effectLst>
                <a:outerShdw blurRad="127000" dist="127000" dir="2700000" algn="tl" rotWithShape="0">
                  <a:prstClr val="black">
                    <a:alpha val="65000"/>
                  </a:prstClr>
                </a:outerShdw>
              </a:effectLst>
              <a:latin typeface="Calibri"/>
              <a:cs typeface="Calibri"/>
            </a:endParaRPr>
          </a:p>
        </p:txBody>
      </p:sp>
      <p:pic>
        <p:nvPicPr>
          <p:cNvPr id="6" name="Picture 5" descr="Lochinver House School Logo on White.jpg"/>
          <p:cNvPicPr>
            <a:picLocks noChangeAspect="1"/>
          </p:cNvPicPr>
          <p:nvPr/>
        </p:nvPicPr>
        <p:blipFill>
          <a:blip r:embed="rId2" cstate="print"/>
          <a:stretch>
            <a:fillRect/>
          </a:stretch>
        </p:blipFill>
        <p:spPr>
          <a:xfrm>
            <a:off x="214282" y="214290"/>
            <a:ext cx="1074506" cy="999000"/>
          </a:xfrm>
          <a:prstGeom prst="rect">
            <a:avLst/>
          </a:prstGeom>
          <a:noFill/>
          <a:ln w="25400">
            <a:solidFill>
              <a:schemeClr val="bg1">
                <a:lumMod val="50000"/>
              </a:schemeClr>
            </a:solidFill>
          </a:ln>
          <a:effectLst>
            <a:outerShdw blurRad="127000" dist="127000" dir="2700000" algn="tl" rotWithShape="0">
              <a:schemeClr val="tx1">
                <a:alpha val="25000"/>
              </a:schemeClr>
            </a:outerShdw>
          </a:effectLst>
        </p:spPr>
      </p:pic>
      <p:pic>
        <p:nvPicPr>
          <p:cNvPr id="7" name="Picture 6" descr="Lochinver House School Logo on White.jpg"/>
          <p:cNvPicPr>
            <a:picLocks noChangeAspect="1"/>
          </p:cNvPicPr>
          <p:nvPr/>
        </p:nvPicPr>
        <p:blipFill>
          <a:blip r:embed="rId2" cstate="print"/>
          <a:stretch>
            <a:fillRect/>
          </a:stretch>
        </p:blipFill>
        <p:spPr>
          <a:xfrm>
            <a:off x="7858148" y="214290"/>
            <a:ext cx="1074506" cy="999000"/>
          </a:xfrm>
          <a:prstGeom prst="rect">
            <a:avLst/>
          </a:prstGeom>
          <a:noFill/>
          <a:ln w="25400">
            <a:solidFill>
              <a:srgbClr val="7F7F7F"/>
            </a:solidFill>
          </a:ln>
          <a:effectLst>
            <a:outerShdw blurRad="127000" dist="127000" dir="2700000" algn="tl" rotWithShape="0">
              <a:schemeClr val="tx1">
                <a:alpha val="25000"/>
              </a:schemeClr>
            </a:outerShdw>
          </a:effectLst>
        </p:spPr>
      </p:pic>
      <p:sp>
        <p:nvSpPr>
          <p:cNvPr id="10" name="TextBox 9"/>
          <p:cNvSpPr txBox="1"/>
          <p:nvPr/>
        </p:nvSpPr>
        <p:spPr>
          <a:xfrm>
            <a:off x="228600" y="1143000"/>
            <a:ext cx="8715436" cy="4524316"/>
          </a:xfrm>
          <a:prstGeom prst="rect">
            <a:avLst/>
          </a:prstGeom>
          <a:noFill/>
        </p:spPr>
        <p:txBody>
          <a:bodyPr wrap="square" rtlCol="0">
            <a:spAutoFit/>
          </a:bodyPr>
          <a:lstStyle/>
          <a:p>
            <a:pPr algn="ctr"/>
            <a:endParaRPr lang="en-GB" sz="3600" dirty="0" smtClean="0">
              <a:solidFill>
                <a:schemeClr val="bg1"/>
              </a:solidFill>
              <a:effectLst>
                <a:outerShdw blurRad="38100" dist="38100" dir="2700000" algn="tl">
                  <a:srgbClr val="000000">
                    <a:alpha val="43137"/>
                  </a:srgbClr>
                </a:outerShdw>
              </a:effectLst>
              <a:latin typeface="Calibri"/>
              <a:cs typeface="Calibri"/>
            </a:endParaRPr>
          </a:p>
          <a:p>
            <a:pPr algn="ctr"/>
            <a:r>
              <a:rPr lang="en-GB" sz="3600" dirty="0" smtClean="0">
                <a:solidFill>
                  <a:schemeClr val="bg1"/>
                </a:solidFill>
                <a:effectLst>
                  <a:outerShdw blurRad="38100" dist="38100" dir="2700000" algn="tl">
                    <a:srgbClr val="000000">
                      <a:alpha val="65000"/>
                    </a:srgbClr>
                  </a:outerShdw>
                </a:effectLst>
                <a:latin typeface="Calibri"/>
                <a:cs typeface="Calibri"/>
              </a:rPr>
              <a:t>Main class teachers for literacy, mathematics, class science, history, geography, RE, and PSHE </a:t>
            </a:r>
          </a:p>
          <a:p>
            <a:pPr algn="ctr"/>
            <a:endParaRPr lang="en-GB" sz="3600" dirty="0" smtClean="0">
              <a:solidFill>
                <a:schemeClr val="bg1"/>
              </a:solidFill>
              <a:effectLst>
                <a:outerShdw blurRad="38100" dist="38100" dir="2700000" algn="tl">
                  <a:srgbClr val="000000">
                    <a:alpha val="65000"/>
                  </a:srgbClr>
                </a:outerShdw>
              </a:effectLst>
              <a:latin typeface="Calibri"/>
              <a:cs typeface="Calibri"/>
            </a:endParaRPr>
          </a:p>
          <a:p>
            <a:pPr algn="ctr"/>
            <a:r>
              <a:rPr lang="en-GB" sz="3600" dirty="0" smtClean="0">
                <a:solidFill>
                  <a:schemeClr val="bg1"/>
                </a:solidFill>
                <a:effectLst>
                  <a:outerShdw blurRad="38100" dist="38100" dir="2700000" algn="tl">
                    <a:srgbClr val="000000">
                      <a:alpha val="65000"/>
                    </a:srgbClr>
                  </a:outerShdw>
                </a:effectLst>
                <a:latin typeface="Calibri"/>
                <a:cs typeface="Calibri"/>
              </a:rPr>
              <a:t>Pastoral care and registration</a:t>
            </a:r>
          </a:p>
          <a:p>
            <a:pPr algn="ctr"/>
            <a:endParaRPr lang="en-GB" sz="3600" dirty="0" smtClean="0">
              <a:solidFill>
                <a:schemeClr val="bg1"/>
              </a:solidFill>
              <a:effectLst>
                <a:outerShdw blurRad="38100" dist="38100" dir="2700000" algn="tl">
                  <a:srgbClr val="000000">
                    <a:alpha val="65000"/>
                  </a:srgbClr>
                </a:outerShdw>
              </a:effectLst>
              <a:latin typeface="Calibri"/>
              <a:cs typeface="Calibri"/>
            </a:endParaRPr>
          </a:p>
          <a:p>
            <a:pPr algn="ctr"/>
            <a:r>
              <a:rPr lang="en-GB" sz="3600" dirty="0" smtClean="0">
                <a:solidFill>
                  <a:schemeClr val="bg1"/>
                </a:solidFill>
                <a:effectLst>
                  <a:outerShdw blurRad="38100" dist="38100" dir="2700000" algn="tl">
                    <a:srgbClr val="000000">
                      <a:alpha val="65000"/>
                    </a:srgbClr>
                  </a:outerShdw>
                </a:effectLst>
                <a:latin typeface="Calibri"/>
                <a:cs typeface="Calibri"/>
              </a:rPr>
              <a:t>First point of contact for boys and parents</a:t>
            </a:r>
            <a:endParaRPr lang="en-GB" sz="3600" dirty="0">
              <a:solidFill>
                <a:schemeClr val="bg1"/>
              </a:solidFill>
              <a:effectLst>
                <a:outerShdw blurRad="38100" dist="38100" dir="2700000" algn="tl">
                  <a:srgbClr val="000000">
                    <a:alpha val="65000"/>
                  </a:srgbClr>
                </a:outerShdw>
              </a:effectLst>
              <a:latin typeface="Calibri"/>
              <a:cs typeface="Calibri"/>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5853" y="291092"/>
            <a:ext cx="6572296" cy="101566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smtClean="0">
                <a:ln w="11430"/>
                <a:solidFill>
                  <a:schemeClr val="bg1"/>
                </a:solidFill>
                <a:effectLst>
                  <a:outerShdw blurRad="127000" dist="127000" dir="2700000" algn="tl" rotWithShape="0">
                    <a:prstClr val="black">
                      <a:alpha val="65000"/>
                    </a:prstClr>
                  </a:outerShdw>
                </a:effectLst>
                <a:latin typeface="Calibri"/>
                <a:cs typeface="Calibri"/>
              </a:rPr>
              <a:t>Year 4 changes</a:t>
            </a:r>
            <a:endParaRPr lang="en-US" sz="6000" b="1" spc="150" dirty="0">
              <a:ln w="11430"/>
              <a:solidFill>
                <a:schemeClr val="bg1"/>
              </a:solidFill>
              <a:effectLst>
                <a:outerShdw blurRad="127000" dist="127000" dir="2700000" algn="tl" rotWithShape="0">
                  <a:prstClr val="black">
                    <a:alpha val="65000"/>
                  </a:prstClr>
                </a:outerShdw>
              </a:effectLst>
              <a:latin typeface="Calibri"/>
              <a:cs typeface="Calibri"/>
            </a:endParaRPr>
          </a:p>
        </p:txBody>
      </p:sp>
      <p:pic>
        <p:nvPicPr>
          <p:cNvPr id="6" name="Picture 5" descr="Lochinver House School Logo on White.jpg"/>
          <p:cNvPicPr>
            <a:picLocks noChangeAspect="1"/>
          </p:cNvPicPr>
          <p:nvPr/>
        </p:nvPicPr>
        <p:blipFill>
          <a:blip r:embed="rId2" cstate="print"/>
          <a:stretch>
            <a:fillRect/>
          </a:stretch>
        </p:blipFill>
        <p:spPr>
          <a:xfrm>
            <a:off x="214282" y="214290"/>
            <a:ext cx="1074506" cy="999000"/>
          </a:xfrm>
          <a:prstGeom prst="rect">
            <a:avLst/>
          </a:prstGeom>
          <a:noFill/>
          <a:ln w="25400">
            <a:solidFill>
              <a:schemeClr val="bg1">
                <a:lumMod val="50000"/>
              </a:schemeClr>
            </a:solidFill>
          </a:ln>
          <a:effectLst>
            <a:outerShdw blurRad="127000" dist="127000" dir="2700000" algn="tl" rotWithShape="0">
              <a:schemeClr val="tx1">
                <a:alpha val="25000"/>
              </a:schemeClr>
            </a:outerShdw>
          </a:effectLst>
        </p:spPr>
      </p:pic>
      <p:pic>
        <p:nvPicPr>
          <p:cNvPr id="7" name="Picture 6" descr="Lochinver House School Logo on White.jpg"/>
          <p:cNvPicPr>
            <a:picLocks noChangeAspect="1"/>
          </p:cNvPicPr>
          <p:nvPr/>
        </p:nvPicPr>
        <p:blipFill>
          <a:blip r:embed="rId2" cstate="print"/>
          <a:stretch>
            <a:fillRect/>
          </a:stretch>
        </p:blipFill>
        <p:spPr>
          <a:xfrm>
            <a:off x="7858148" y="214290"/>
            <a:ext cx="1074506" cy="999000"/>
          </a:xfrm>
          <a:prstGeom prst="rect">
            <a:avLst/>
          </a:prstGeom>
          <a:noFill/>
          <a:ln w="25400">
            <a:solidFill>
              <a:srgbClr val="7F7F7F"/>
            </a:solidFill>
          </a:ln>
          <a:effectLst>
            <a:outerShdw blurRad="127000" dist="127000" dir="2700000" algn="tl" rotWithShape="0">
              <a:schemeClr val="tx1">
                <a:alpha val="25000"/>
              </a:schemeClr>
            </a:outerShdw>
          </a:effectLst>
        </p:spPr>
      </p:pic>
      <p:sp>
        <p:nvSpPr>
          <p:cNvPr id="10" name="TextBox 9"/>
          <p:cNvSpPr txBox="1"/>
          <p:nvPr/>
        </p:nvSpPr>
        <p:spPr>
          <a:xfrm>
            <a:off x="152400" y="838200"/>
            <a:ext cx="8715436" cy="6432530"/>
          </a:xfrm>
          <a:prstGeom prst="rect">
            <a:avLst/>
          </a:prstGeom>
          <a:noFill/>
        </p:spPr>
        <p:txBody>
          <a:bodyPr wrap="square" rtlCol="0">
            <a:spAutoFit/>
          </a:bodyPr>
          <a:lstStyle/>
          <a:p>
            <a:pPr algn="ctr"/>
            <a:endParaRPr lang="en-GB" sz="3600" dirty="0" smtClean="0">
              <a:solidFill>
                <a:schemeClr val="bg1"/>
              </a:solidFill>
              <a:effectLst>
                <a:outerShdw blurRad="38100" dist="38100" dir="2700000" algn="tl">
                  <a:srgbClr val="000000">
                    <a:alpha val="43137"/>
                  </a:srgbClr>
                </a:outerShdw>
              </a:effectLst>
              <a:latin typeface="Calibri"/>
              <a:cs typeface="Calibri"/>
            </a:endParaRPr>
          </a:p>
          <a:p>
            <a:pPr algn="ctr"/>
            <a:endParaRPr lang="en-GB" sz="2800" dirty="0" smtClean="0">
              <a:solidFill>
                <a:schemeClr val="bg1"/>
              </a:solidFill>
              <a:effectLst>
                <a:outerShdw blurRad="38100" dist="38100" dir="2700000" algn="tl">
                  <a:srgbClr val="000000">
                    <a:alpha val="65000"/>
                  </a:srgbClr>
                </a:outerShdw>
              </a:effectLst>
              <a:latin typeface="Calibri"/>
              <a:cs typeface="Calibri"/>
            </a:endParaRPr>
          </a:p>
          <a:p>
            <a:pPr algn="ctr"/>
            <a:r>
              <a:rPr lang="en-GB" sz="2800" dirty="0" smtClean="0">
                <a:solidFill>
                  <a:schemeClr val="bg1"/>
                </a:solidFill>
                <a:effectLst>
                  <a:outerShdw blurRad="38100" dist="38100" dir="2700000" algn="tl">
                    <a:srgbClr val="000000">
                      <a:alpha val="65000"/>
                    </a:srgbClr>
                  </a:outerShdw>
                </a:effectLst>
                <a:latin typeface="Calibri"/>
                <a:cs typeface="Calibri"/>
              </a:rPr>
              <a:t>Along with subject teachers for lab science, music, French, IT, drama, art, games and PE boys will ALSO have Swimming, DT and Mythology.</a:t>
            </a:r>
          </a:p>
          <a:p>
            <a:pPr algn="ctr"/>
            <a:r>
              <a:rPr lang="en-GB" sz="2800" dirty="0" smtClean="0">
                <a:effectLst>
                  <a:outerShdw blurRad="38100" dist="38100" dir="2700000" algn="tl">
                    <a:srgbClr val="000000">
                      <a:alpha val="65000"/>
                    </a:srgbClr>
                  </a:outerShdw>
                </a:effectLst>
                <a:latin typeface="Calibri"/>
                <a:cs typeface="Calibri"/>
              </a:rPr>
              <a:t>Games lesson every Thursday 3:35-4:45</a:t>
            </a:r>
          </a:p>
          <a:p>
            <a:pPr algn="ctr"/>
            <a:endParaRPr lang="en-GB" sz="2800" dirty="0" smtClean="0">
              <a:solidFill>
                <a:schemeClr val="bg1"/>
              </a:solidFill>
              <a:effectLst>
                <a:outerShdw blurRad="38100" dist="38100" dir="2700000" algn="tl">
                  <a:srgbClr val="000000">
                    <a:alpha val="65000"/>
                  </a:srgbClr>
                </a:outerShdw>
              </a:effectLst>
              <a:latin typeface="Calibri"/>
              <a:cs typeface="Calibri"/>
            </a:endParaRPr>
          </a:p>
          <a:p>
            <a:pPr algn="ctr"/>
            <a:endParaRPr lang="en-GB" sz="2800" dirty="0" smtClean="0">
              <a:solidFill>
                <a:schemeClr val="bg1"/>
              </a:solidFill>
              <a:effectLst>
                <a:outerShdw blurRad="38100" dist="38100" dir="2700000" algn="tl">
                  <a:srgbClr val="000000">
                    <a:alpha val="65000"/>
                  </a:srgbClr>
                </a:outerShdw>
              </a:effectLst>
              <a:latin typeface="Calibri"/>
              <a:cs typeface="Calibri"/>
            </a:endParaRPr>
          </a:p>
          <a:p>
            <a:pPr algn="ctr"/>
            <a:r>
              <a:rPr lang="en-GB" sz="2800" dirty="0" smtClean="0">
                <a:solidFill>
                  <a:schemeClr val="bg1"/>
                </a:solidFill>
                <a:effectLst>
                  <a:outerShdw blurRad="38100" dist="38100" dir="2700000" algn="tl">
                    <a:srgbClr val="000000">
                      <a:alpha val="65000"/>
                    </a:srgbClr>
                  </a:outerShdw>
                </a:effectLst>
                <a:latin typeface="Calibri"/>
                <a:cs typeface="Calibri"/>
              </a:rPr>
              <a:t>Boys develop more independence: </a:t>
            </a:r>
          </a:p>
          <a:p>
            <a:pPr algn="ctr">
              <a:buFont typeface="Arial"/>
              <a:buChar char="•"/>
            </a:pPr>
            <a:r>
              <a:rPr lang="en-GB" sz="2800" dirty="0" smtClean="0">
                <a:solidFill>
                  <a:srgbClr val="404040"/>
                </a:solidFill>
                <a:effectLst>
                  <a:outerShdw blurRad="38100" dist="38100" dir="2700000" algn="tl">
                    <a:srgbClr val="FFFFFF">
                      <a:alpha val="65000"/>
                    </a:srgbClr>
                  </a:outerShdw>
                </a:effectLst>
                <a:latin typeface="Calibri"/>
                <a:cs typeface="Calibri"/>
              </a:rPr>
              <a:t>changing for games/swimming</a:t>
            </a:r>
          </a:p>
          <a:p>
            <a:pPr algn="ctr">
              <a:buFont typeface="Arial"/>
              <a:buChar char="•"/>
            </a:pPr>
            <a:r>
              <a:rPr lang="en-GB" sz="2800" dirty="0" smtClean="0">
                <a:solidFill>
                  <a:srgbClr val="404040"/>
                </a:solidFill>
                <a:effectLst>
                  <a:outerShdw blurRad="38100" dist="38100" dir="2700000" algn="tl">
                    <a:srgbClr val="FFFFFF">
                      <a:alpha val="65000"/>
                    </a:srgbClr>
                  </a:outerShdw>
                </a:effectLst>
                <a:latin typeface="Calibri"/>
                <a:cs typeface="Calibri"/>
              </a:rPr>
              <a:t>organising their own work space, equipment </a:t>
            </a:r>
          </a:p>
          <a:p>
            <a:pPr algn="ctr"/>
            <a:r>
              <a:rPr lang="en-GB" sz="2800" dirty="0" smtClean="0">
                <a:solidFill>
                  <a:srgbClr val="404040"/>
                </a:solidFill>
                <a:effectLst>
                  <a:outerShdw blurRad="38100" dist="38100" dir="2700000" algn="tl">
                    <a:srgbClr val="FFFFFF">
                      <a:alpha val="65000"/>
                    </a:srgbClr>
                  </a:outerShdw>
                </a:effectLst>
                <a:latin typeface="Calibri"/>
                <a:cs typeface="Calibri"/>
              </a:rPr>
              <a:t>and book bags </a:t>
            </a:r>
          </a:p>
          <a:p>
            <a:pPr algn="ctr">
              <a:buFont typeface="Arial"/>
              <a:buChar char="•"/>
            </a:pPr>
            <a:r>
              <a:rPr lang="en-GB" sz="2800" dirty="0" smtClean="0">
                <a:solidFill>
                  <a:srgbClr val="404040"/>
                </a:solidFill>
                <a:effectLst>
                  <a:outerShdw blurRad="38100" dist="38100" dir="2700000" algn="tl">
                    <a:srgbClr val="FFFFFF">
                      <a:alpha val="65000"/>
                    </a:srgbClr>
                  </a:outerShdw>
                </a:effectLst>
                <a:latin typeface="Calibri"/>
                <a:cs typeface="Calibri"/>
              </a:rPr>
              <a:t>going to lessons unaccompanied</a:t>
            </a:r>
          </a:p>
          <a:p>
            <a:pPr algn="ctr"/>
            <a:endParaRPr lang="en-GB" sz="4000" dirty="0" smtClean="0">
              <a:solidFill>
                <a:schemeClr val="bg1"/>
              </a:solidFill>
              <a:effectLst>
                <a:outerShdw blurRad="38100" dist="38100" dir="2700000" algn="tl">
                  <a:srgbClr val="000000">
                    <a:alpha val="65000"/>
                  </a:srgbClr>
                </a:outerShdw>
              </a:effectLst>
              <a:latin typeface="Calibri"/>
              <a:cs typeface="Calibri"/>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52400"/>
            <a:ext cx="6572296" cy="101566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err="1" smtClean="0">
                <a:ln w="11430"/>
                <a:solidFill>
                  <a:schemeClr val="bg1"/>
                </a:solidFill>
                <a:effectLst>
                  <a:outerShdw blurRad="127000" dist="127000" dir="2700000" algn="tl" rotWithShape="0">
                    <a:prstClr val="black">
                      <a:alpha val="65000"/>
                    </a:prstClr>
                  </a:outerShdw>
                </a:effectLst>
                <a:latin typeface="Calibri"/>
                <a:cs typeface="Calibri"/>
              </a:rPr>
              <a:t>Organisation</a:t>
            </a:r>
            <a:endParaRPr lang="en-US" sz="6000" b="1" spc="150" dirty="0">
              <a:ln w="11430"/>
              <a:solidFill>
                <a:schemeClr val="bg1"/>
              </a:solidFill>
              <a:effectLst>
                <a:outerShdw blurRad="127000" dist="127000" dir="2700000" algn="tl" rotWithShape="0">
                  <a:prstClr val="black">
                    <a:alpha val="65000"/>
                  </a:prstClr>
                </a:outerShdw>
              </a:effectLst>
              <a:latin typeface="Calibri"/>
              <a:cs typeface="Calibri"/>
            </a:endParaRPr>
          </a:p>
        </p:txBody>
      </p:sp>
      <p:pic>
        <p:nvPicPr>
          <p:cNvPr id="6" name="Picture 5" descr="Lochinver House School Logo on White.jpg"/>
          <p:cNvPicPr>
            <a:picLocks noChangeAspect="1"/>
          </p:cNvPicPr>
          <p:nvPr/>
        </p:nvPicPr>
        <p:blipFill>
          <a:blip r:embed="rId2" cstate="print"/>
          <a:stretch>
            <a:fillRect/>
          </a:stretch>
        </p:blipFill>
        <p:spPr>
          <a:xfrm>
            <a:off x="214282" y="214290"/>
            <a:ext cx="1074506" cy="999000"/>
          </a:xfrm>
          <a:prstGeom prst="rect">
            <a:avLst/>
          </a:prstGeom>
          <a:noFill/>
          <a:ln w="25400">
            <a:solidFill>
              <a:schemeClr val="bg1">
                <a:lumMod val="50000"/>
              </a:schemeClr>
            </a:solidFill>
          </a:ln>
          <a:effectLst>
            <a:outerShdw blurRad="127000" dist="127000" dir="2700000" algn="tl" rotWithShape="0">
              <a:schemeClr val="tx1">
                <a:alpha val="25000"/>
              </a:schemeClr>
            </a:outerShdw>
          </a:effectLst>
        </p:spPr>
      </p:pic>
      <p:pic>
        <p:nvPicPr>
          <p:cNvPr id="7" name="Picture 6" descr="Lochinver House School Logo on White.jpg"/>
          <p:cNvPicPr>
            <a:picLocks noChangeAspect="1"/>
          </p:cNvPicPr>
          <p:nvPr/>
        </p:nvPicPr>
        <p:blipFill>
          <a:blip r:embed="rId2" cstate="print"/>
          <a:stretch>
            <a:fillRect/>
          </a:stretch>
        </p:blipFill>
        <p:spPr>
          <a:xfrm>
            <a:off x="7858148" y="214290"/>
            <a:ext cx="1074506" cy="999000"/>
          </a:xfrm>
          <a:prstGeom prst="rect">
            <a:avLst/>
          </a:prstGeom>
          <a:noFill/>
          <a:ln w="25400">
            <a:solidFill>
              <a:srgbClr val="7F7F7F"/>
            </a:solidFill>
          </a:ln>
          <a:effectLst>
            <a:outerShdw blurRad="127000" dist="127000" dir="2700000" algn="tl" rotWithShape="0">
              <a:schemeClr val="tx1">
                <a:alpha val="25000"/>
              </a:schemeClr>
            </a:outerShdw>
          </a:effectLst>
        </p:spPr>
      </p:pic>
      <p:sp>
        <p:nvSpPr>
          <p:cNvPr id="10" name="TextBox 9"/>
          <p:cNvSpPr txBox="1"/>
          <p:nvPr/>
        </p:nvSpPr>
        <p:spPr>
          <a:xfrm>
            <a:off x="152400" y="685800"/>
            <a:ext cx="8715436" cy="6186309"/>
          </a:xfrm>
          <a:prstGeom prst="rect">
            <a:avLst/>
          </a:prstGeom>
          <a:noFill/>
        </p:spPr>
        <p:txBody>
          <a:bodyPr wrap="square" rtlCol="0">
            <a:spAutoFit/>
          </a:bodyPr>
          <a:lstStyle/>
          <a:p>
            <a:pPr algn="ctr"/>
            <a:endParaRPr lang="en-GB" sz="3600" b="1" dirty="0" smtClean="0">
              <a:solidFill>
                <a:schemeClr val="tx1">
                  <a:lumMod val="75000"/>
                  <a:lumOff val="25000"/>
                </a:schemeClr>
              </a:solidFill>
              <a:effectLst>
                <a:outerShdw blurRad="38100" dist="38100" dir="2700000" algn="tl">
                  <a:schemeClr val="bg1">
                    <a:alpha val="50000"/>
                  </a:schemeClr>
                </a:outerShdw>
              </a:effectLst>
              <a:latin typeface="Calibri"/>
              <a:cs typeface="Calibri"/>
            </a:endParaRPr>
          </a:p>
          <a:p>
            <a:pPr algn="ctr"/>
            <a:endParaRPr lang="en-GB" sz="2400" b="1" dirty="0" smtClean="0">
              <a:solidFill>
                <a:srgbClr val="595959"/>
              </a:solidFill>
              <a:effectLst>
                <a:outerShdw blurRad="38100" dist="38100" dir="2700000" algn="tl">
                  <a:schemeClr val="bg1"/>
                </a:outerShdw>
              </a:effectLst>
              <a:latin typeface="Calibri"/>
              <a:cs typeface="Calibri"/>
            </a:endParaRPr>
          </a:p>
          <a:p>
            <a:pPr algn="ctr"/>
            <a:endParaRPr lang="en-GB" sz="2400" b="1" dirty="0" smtClean="0">
              <a:solidFill>
                <a:schemeClr val="bg1"/>
              </a:solidFill>
              <a:latin typeface="Calibri"/>
              <a:cs typeface="Calibri"/>
            </a:endParaRPr>
          </a:p>
          <a:p>
            <a:pPr algn="ctr">
              <a:buFont typeface="Arial"/>
              <a:buChar char="•"/>
            </a:pPr>
            <a:r>
              <a:rPr lang="en-GB" sz="2400" b="1" dirty="0" smtClean="0">
                <a:solidFill>
                  <a:schemeClr val="bg1"/>
                </a:solidFill>
                <a:latin typeface="Calibri"/>
                <a:cs typeface="Calibri"/>
              </a:rPr>
              <a:t>Planners, equipment and book bags to be brought to school every day</a:t>
            </a:r>
          </a:p>
          <a:p>
            <a:pPr algn="ctr">
              <a:buFont typeface="Arial"/>
              <a:buChar char="•"/>
            </a:pPr>
            <a:r>
              <a:rPr lang="en-GB" sz="2400" b="1" dirty="0" smtClean="0">
                <a:solidFill>
                  <a:srgbClr val="404040"/>
                </a:solidFill>
                <a:latin typeface="Calibri"/>
                <a:cs typeface="Calibri"/>
              </a:rPr>
              <a:t>Organising school things at home for the next day: </a:t>
            </a:r>
          </a:p>
          <a:p>
            <a:pPr algn="ctr"/>
            <a:r>
              <a:rPr lang="en-GB" sz="2400" b="1" dirty="0" smtClean="0">
                <a:solidFill>
                  <a:srgbClr val="404040"/>
                </a:solidFill>
                <a:latin typeface="Calibri"/>
                <a:cs typeface="Calibri"/>
              </a:rPr>
              <a:t>PE / games kit/ swimming kit</a:t>
            </a:r>
          </a:p>
          <a:p>
            <a:pPr algn="ctr"/>
            <a:r>
              <a:rPr lang="en-GB" sz="2400" b="1" dirty="0" smtClean="0">
                <a:solidFill>
                  <a:srgbClr val="404040"/>
                </a:solidFill>
                <a:latin typeface="Calibri"/>
                <a:cs typeface="Calibri"/>
              </a:rPr>
              <a:t>Book bag, reading book and homework </a:t>
            </a:r>
          </a:p>
          <a:p>
            <a:pPr algn="ctr">
              <a:buFont typeface="Arial"/>
              <a:buChar char="•"/>
            </a:pPr>
            <a:r>
              <a:rPr lang="en-GB" sz="2400" b="1" dirty="0" smtClean="0">
                <a:solidFill>
                  <a:schemeClr val="bg1"/>
                </a:solidFill>
                <a:latin typeface="Calibri"/>
                <a:cs typeface="Calibri"/>
              </a:rPr>
              <a:t>Arriving promptly for school: </a:t>
            </a:r>
          </a:p>
          <a:p>
            <a:pPr algn="ctr"/>
            <a:r>
              <a:rPr lang="en-GB" sz="2400" b="1" dirty="0" smtClean="0">
                <a:solidFill>
                  <a:schemeClr val="bg1"/>
                </a:solidFill>
                <a:latin typeface="Calibri"/>
                <a:cs typeface="Calibri"/>
              </a:rPr>
              <a:t>Boys come into the Year 4 area </a:t>
            </a:r>
            <a:r>
              <a:rPr lang="en-GB" sz="2400" b="1" dirty="0" smtClean="0">
                <a:latin typeface="Calibri"/>
                <a:cs typeface="Calibri"/>
              </a:rPr>
              <a:t>unaccompanied </a:t>
            </a:r>
            <a:r>
              <a:rPr lang="en-GB" sz="2400" b="1" dirty="0" smtClean="0">
                <a:solidFill>
                  <a:schemeClr val="bg1"/>
                </a:solidFill>
                <a:latin typeface="Calibri"/>
                <a:cs typeface="Calibri"/>
              </a:rPr>
              <a:t>when the second bell goes at 8.25am. Boys go to Breakfast Club if they arrive before 8.25. The register is closed at 8.35. Late arrivals should come in as soon as they arrive, parents to inform the office</a:t>
            </a:r>
          </a:p>
          <a:p>
            <a:pPr algn="ctr"/>
            <a:endParaRPr lang="en-GB" sz="3600" dirty="0" smtClean="0">
              <a:solidFill>
                <a:schemeClr val="bg1"/>
              </a:solidFill>
              <a:effectLst>
                <a:outerShdw blurRad="38100" dist="38100" dir="2700000" algn="tl">
                  <a:srgbClr val="000000">
                    <a:alpha val="43137"/>
                  </a:srgbClr>
                </a:outerShdw>
              </a:effectLst>
              <a:latin typeface="Calibri"/>
              <a:cs typeface="Calibri"/>
            </a:endParaRPr>
          </a:p>
          <a:p>
            <a:pPr algn="ctr"/>
            <a:endParaRPr lang="en-GB" sz="3600" dirty="0" smtClean="0">
              <a:solidFill>
                <a:schemeClr val="bg1"/>
              </a:solidFill>
              <a:effectLst>
                <a:outerShdw blurRad="38100" dist="38100" dir="2700000" algn="tl">
                  <a:srgbClr val="000000">
                    <a:alpha val="43137"/>
                  </a:srgbClr>
                </a:outerShdw>
              </a:effectLst>
              <a:latin typeface="Calibri"/>
              <a:cs typeface="Calibri"/>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5853" y="291092"/>
            <a:ext cx="6572296" cy="101566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smtClean="0">
                <a:ln w="11430"/>
                <a:solidFill>
                  <a:schemeClr val="bg1"/>
                </a:solidFill>
                <a:effectLst>
                  <a:outerShdw blurRad="127000" dist="127000" dir="2700000" algn="tl" rotWithShape="0">
                    <a:prstClr val="black">
                      <a:alpha val="25000"/>
                    </a:prstClr>
                  </a:outerShdw>
                </a:effectLst>
                <a:latin typeface="Calibri"/>
                <a:cs typeface="Calibri"/>
              </a:rPr>
              <a:t>Pencil Cases</a:t>
            </a:r>
            <a:endParaRPr lang="en-US" sz="6000" b="1" spc="150" dirty="0">
              <a:ln w="11430"/>
              <a:solidFill>
                <a:schemeClr val="bg1"/>
              </a:solidFill>
              <a:effectLst>
                <a:outerShdw blurRad="127000" dist="127000" dir="2700000" algn="tl" rotWithShape="0">
                  <a:prstClr val="black">
                    <a:alpha val="25000"/>
                  </a:prstClr>
                </a:outerShdw>
              </a:effectLst>
              <a:latin typeface="Calibri"/>
              <a:cs typeface="Calibri"/>
            </a:endParaRPr>
          </a:p>
        </p:txBody>
      </p:sp>
      <p:pic>
        <p:nvPicPr>
          <p:cNvPr id="6" name="Picture 5" descr="Lochinver House School Logo on White.jpg"/>
          <p:cNvPicPr>
            <a:picLocks noChangeAspect="1"/>
          </p:cNvPicPr>
          <p:nvPr/>
        </p:nvPicPr>
        <p:blipFill>
          <a:blip r:embed="rId2" cstate="print"/>
          <a:stretch>
            <a:fillRect/>
          </a:stretch>
        </p:blipFill>
        <p:spPr>
          <a:xfrm>
            <a:off x="214282" y="214290"/>
            <a:ext cx="1074506" cy="999000"/>
          </a:xfrm>
          <a:prstGeom prst="rect">
            <a:avLst/>
          </a:prstGeom>
          <a:noFill/>
          <a:ln w="25400">
            <a:solidFill>
              <a:srgbClr val="7F7F7F"/>
            </a:solidFill>
          </a:ln>
          <a:effectLst>
            <a:outerShdw blurRad="127000" dist="127000" dir="2700000" algn="tl" rotWithShape="0">
              <a:schemeClr val="tx1">
                <a:alpha val="25000"/>
              </a:schemeClr>
            </a:outerShdw>
          </a:effectLst>
        </p:spPr>
      </p:pic>
      <p:pic>
        <p:nvPicPr>
          <p:cNvPr id="7" name="Picture 6" descr="Lochinver House School Logo on White.jpg"/>
          <p:cNvPicPr>
            <a:picLocks noChangeAspect="1"/>
          </p:cNvPicPr>
          <p:nvPr/>
        </p:nvPicPr>
        <p:blipFill>
          <a:blip r:embed="rId2" cstate="print"/>
          <a:stretch>
            <a:fillRect/>
          </a:stretch>
        </p:blipFill>
        <p:spPr>
          <a:xfrm>
            <a:off x="7858148" y="214290"/>
            <a:ext cx="1074506" cy="999000"/>
          </a:xfrm>
          <a:prstGeom prst="rect">
            <a:avLst/>
          </a:prstGeom>
          <a:noFill/>
          <a:ln w="25400">
            <a:solidFill>
              <a:srgbClr val="7F7F7F"/>
            </a:solidFill>
          </a:ln>
          <a:effectLst>
            <a:outerShdw blurRad="127000" dist="127000" dir="2700000" algn="tl" rotWithShape="0">
              <a:schemeClr val="tx1">
                <a:alpha val="25000"/>
              </a:schemeClr>
            </a:outerShdw>
          </a:effectLst>
        </p:spPr>
      </p:pic>
      <p:sp>
        <p:nvSpPr>
          <p:cNvPr id="10" name="TextBox 9"/>
          <p:cNvSpPr txBox="1"/>
          <p:nvPr/>
        </p:nvSpPr>
        <p:spPr>
          <a:xfrm>
            <a:off x="152400" y="1143000"/>
            <a:ext cx="8777318" cy="5262979"/>
          </a:xfrm>
          <a:prstGeom prst="rect">
            <a:avLst/>
          </a:prstGeom>
          <a:noFill/>
        </p:spPr>
        <p:txBody>
          <a:bodyPr wrap="square" rtlCol="0">
            <a:spAutoFit/>
          </a:bodyPr>
          <a:lstStyle/>
          <a:p>
            <a:endParaRPr lang="en-GB" sz="2400" dirty="0" smtClean="0">
              <a:solidFill>
                <a:schemeClr val="bg1"/>
              </a:solidFill>
              <a:effectLst>
                <a:outerShdw blurRad="38100" dist="38100" dir="2700000" algn="tl">
                  <a:srgbClr val="000000">
                    <a:alpha val="43137"/>
                  </a:srgbClr>
                </a:outerShdw>
              </a:effectLst>
              <a:latin typeface="Calibri"/>
              <a:cs typeface="Calibri"/>
            </a:endParaRPr>
          </a:p>
          <a:p>
            <a:r>
              <a:rPr lang="en-GB" sz="2400" dirty="0" smtClean="0">
                <a:solidFill>
                  <a:schemeClr val="bg1"/>
                </a:solidFill>
                <a:effectLst>
                  <a:outerShdw blurRad="38100" dist="38100" dir="2700000" algn="tl">
                    <a:srgbClr val="000000">
                      <a:alpha val="43137"/>
                    </a:srgbClr>
                  </a:outerShdw>
                </a:effectLst>
                <a:latin typeface="Calibri"/>
                <a:cs typeface="Calibri"/>
              </a:rPr>
              <a:t>Fully equipped </a:t>
            </a:r>
          </a:p>
          <a:p>
            <a:r>
              <a:rPr lang="en-GB" sz="2400" dirty="0" smtClean="0">
                <a:solidFill>
                  <a:schemeClr val="bg1"/>
                </a:solidFill>
                <a:effectLst>
                  <a:outerShdw blurRad="38100" dist="38100" dir="2700000" algn="tl">
                    <a:srgbClr val="000000">
                      <a:alpha val="43137"/>
                    </a:srgbClr>
                  </a:outerShdw>
                </a:effectLst>
                <a:latin typeface="Calibri"/>
                <a:cs typeface="Calibri"/>
              </a:rPr>
              <a:t>pencil cases: </a:t>
            </a:r>
            <a:r>
              <a:rPr lang="en-GB" sz="2400" dirty="0" smtClean="0">
                <a:effectLst>
                  <a:outerShdw blurRad="38100" dist="38100" dir="2700000" algn="tl">
                    <a:srgbClr val="000000">
                      <a:alpha val="43137"/>
                    </a:srgbClr>
                  </a:outerShdw>
                </a:effectLst>
                <a:latin typeface="Calibri"/>
                <a:cs typeface="Calibri"/>
              </a:rPr>
              <a:t>Equipment must be </a:t>
            </a:r>
          </a:p>
          <a:p>
            <a:r>
              <a:rPr lang="en-GB" sz="2400" dirty="0" smtClean="0">
                <a:effectLst>
                  <a:outerShdw blurRad="38100" dist="38100" dir="2700000" algn="tl">
                    <a:srgbClr val="000000">
                      <a:alpha val="43137"/>
                    </a:srgbClr>
                  </a:outerShdw>
                </a:effectLst>
                <a:latin typeface="Calibri"/>
                <a:cs typeface="Calibri"/>
              </a:rPr>
              <a:t>labelled permanently.</a:t>
            </a:r>
          </a:p>
          <a:p>
            <a:endParaRPr lang="en-GB" sz="2400" dirty="0" smtClean="0">
              <a:solidFill>
                <a:schemeClr val="bg1"/>
              </a:solidFill>
              <a:effectLst>
                <a:outerShdw blurRad="38100" dist="38100" dir="2700000" algn="tl">
                  <a:srgbClr val="000000">
                    <a:alpha val="43137"/>
                  </a:srgbClr>
                </a:outerShdw>
              </a:effectLst>
              <a:latin typeface="Calibri"/>
              <a:cs typeface="Calibri"/>
            </a:endParaRPr>
          </a:p>
          <a:p>
            <a:pPr>
              <a:buFont typeface="Arial"/>
              <a:buChar char="•"/>
            </a:pPr>
            <a:r>
              <a:rPr lang="en-GB" sz="2400" dirty="0" smtClean="0">
                <a:solidFill>
                  <a:srgbClr val="FFFFFF"/>
                </a:solidFill>
                <a:effectLst>
                  <a:outerShdw blurRad="38100" dist="38100" dir="2700000" algn="tl">
                    <a:srgbClr val="000000">
                      <a:alpha val="43137"/>
                    </a:srgbClr>
                  </a:outerShdw>
                </a:effectLst>
                <a:latin typeface="Calibri"/>
                <a:cs typeface="Calibri"/>
              </a:rPr>
              <a:t>Lots of </a:t>
            </a:r>
            <a:r>
              <a:rPr lang="en-GB" sz="2400" b="1" dirty="0" smtClean="0">
                <a:solidFill>
                  <a:srgbClr val="FFFFFF"/>
                </a:solidFill>
                <a:effectLst>
                  <a:outerShdw blurRad="38100" dist="38100" dir="2700000" algn="tl">
                    <a:srgbClr val="000000">
                      <a:alpha val="43137"/>
                    </a:srgbClr>
                  </a:outerShdw>
                </a:effectLst>
                <a:latin typeface="Calibri"/>
                <a:cs typeface="Calibri"/>
              </a:rPr>
              <a:t>good quality </a:t>
            </a:r>
            <a:r>
              <a:rPr lang="en-GB" sz="2400" dirty="0" smtClean="0">
                <a:solidFill>
                  <a:srgbClr val="FFFFFF"/>
                </a:solidFill>
                <a:effectLst>
                  <a:outerShdw blurRad="38100" dist="38100" dir="2700000" algn="tl">
                    <a:srgbClr val="000000">
                      <a:alpha val="43137"/>
                    </a:srgbClr>
                  </a:outerShdw>
                </a:effectLst>
                <a:latin typeface="Calibri"/>
                <a:cs typeface="Calibri"/>
              </a:rPr>
              <a:t>pencils </a:t>
            </a:r>
            <a:endParaRPr lang="en-GB" sz="2400" dirty="0">
              <a:solidFill>
                <a:srgbClr val="FFFFFF"/>
              </a:solidFill>
              <a:effectLst>
                <a:outerShdw blurRad="38100" dist="38100" dir="2700000" algn="tl">
                  <a:srgbClr val="000000">
                    <a:alpha val="43137"/>
                  </a:srgbClr>
                </a:outerShdw>
              </a:effectLst>
              <a:latin typeface="Calibri"/>
              <a:cs typeface="Calibri"/>
            </a:endParaRPr>
          </a:p>
          <a:p>
            <a:pPr>
              <a:buFont typeface="Arial"/>
              <a:buChar char="•"/>
            </a:pPr>
            <a:r>
              <a:rPr lang="en-GB" sz="2400" dirty="0" smtClean="0">
                <a:solidFill>
                  <a:srgbClr val="FFFFFF"/>
                </a:solidFill>
                <a:effectLst>
                  <a:outerShdw blurRad="38100" dist="38100" dir="2700000" algn="tl">
                    <a:srgbClr val="000000">
                      <a:alpha val="43137"/>
                    </a:srgbClr>
                  </a:outerShdw>
                </a:effectLst>
                <a:latin typeface="Calibri"/>
                <a:cs typeface="Calibri"/>
              </a:rPr>
              <a:t>A pencil sharpener</a:t>
            </a:r>
          </a:p>
          <a:p>
            <a:pPr>
              <a:buFont typeface="Arial"/>
              <a:buChar char="•"/>
            </a:pPr>
            <a:r>
              <a:rPr lang="en-GB" sz="2400" dirty="0" smtClean="0">
                <a:solidFill>
                  <a:srgbClr val="FFFFFF"/>
                </a:solidFill>
                <a:effectLst>
                  <a:outerShdw blurRad="38100" dist="38100" dir="2700000" algn="tl">
                    <a:srgbClr val="000000">
                      <a:alpha val="43137"/>
                    </a:srgbClr>
                  </a:outerShdw>
                </a:effectLst>
                <a:latin typeface="Calibri"/>
                <a:cs typeface="Calibri"/>
              </a:rPr>
              <a:t>A rubber</a:t>
            </a:r>
          </a:p>
          <a:p>
            <a:pPr>
              <a:buFont typeface="Arial"/>
              <a:buChar char="•"/>
            </a:pPr>
            <a:r>
              <a:rPr lang="en-GB" sz="2400" dirty="0" smtClean="0">
                <a:solidFill>
                  <a:srgbClr val="FFFFFF"/>
                </a:solidFill>
                <a:effectLst>
                  <a:outerShdw blurRad="38100" dist="38100" dir="2700000" algn="tl">
                    <a:srgbClr val="000000">
                      <a:alpha val="43137"/>
                    </a:srgbClr>
                  </a:outerShdw>
                </a:effectLst>
                <a:latin typeface="Calibri"/>
                <a:cs typeface="Calibri"/>
              </a:rPr>
              <a:t>A 30 cm ruler (not flexible or folding)</a:t>
            </a:r>
          </a:p>
          <a:p>
            <a:pPr>
              <a:buFont typeface="Arial"/>
              <a:buChar char="•"/>
            </a:pPr>
            <a:r>
              <a:rPr lang="en-GB" sz="2400" dirty="0" smtClean="0">
                <a:solidFill>
                  <a:srgbClr val="FFFFFF"/>
                </a:solidFill>
                <a:effectLst>
                  <a:outerShdw blurRad="38100" dist="38100" dir="2700000" algn="tl">
                    <a:srgbClr val="000000">
                      <a:alpha val="43137"/>
                    </a:srgbClr>
                  </a:outerShdw>
                </a:effectLst>
                <a:latin typeface="Calibri"/>
                <a:cs typeface="Calibri"/>
              </a:rPr>
              <a:t>Colouring pencils and felt-tips</a:t>
            </a:r>
          </a:p>
          <a:p>
            <a:pPr>
              <a:buFont typeface="Arial"/>
              <a:buChar char="•"/>
            </a:pPr>
            <a:r>
              <a:rPr lang="en-GB" sz="2400" dirty="0" smtClean="0">
                <a:solidFill>
                  <a:srgbClr val="FFFFFF"/>
                </a:solidFill>
                <a:effectLst>
                  <a:outerShdw blurRad="38100" dist="38100" dir="2700000" algn="tl">
                    <a:srgbClr val="000000">
                      <a:alpha val="43137"/>
                    </a:srgbClr>
                  </a:outerShdw>
                </a:effectLst>
                <a:latin typeface="Calibri"/>
                <a:cs typeface="Calibri"/>
              </a:rPr>
              <a:t>A glue stick and scissors  </a:t>
            </a:r>
          </a:p>
          <a:p>
            <a:pPr>
              <a:buFont typeface="Arial"/>
              <a:buChar char="•"/>
            </a:pPr>
            <a:r>
              <a:rPr lang="en-GB" sz="2400" dirty="0" smtClean="0">
                <a:solidFill>
                  <a:srgbClr val="FFFFFF"/>
                </a:solidFill>
                <a:effectLst>
                  <a:outerShdw blurRad="38100" dist="38100" dir="2700000" algn="tl">
                    <a:srgbClr val="000000">
                      <a:alpha val="43137"/>
                    </a:srgbClr>
                  </a:outerShdw>
                </a:effectLst>
                <a:latin typeface="Calibri"/>
                <a:cs typeface="Calibri"/>
              </a:rPr>
              <a:t>A small selection of gel pens</a:t>
            </a:r>
          </a:p>
          <a:p>
            <a:endParaRPr lang="en-GB" sz="2400" b="1" dirty="0" smtClean="0">
              <a:solidFill>
                <a:srgbClr val="595959"/>
              </a:solidFill>
              <a:latin typeface="Calibri"/>
              <a:cs typeface="Calibri"/>
            </a:endParaRPr>
          </a:p>
          <a:p>
            <a:r>
              <a:rPr lang="en-GB" sz="2400" b="1" dirty="0" smtClean="0">
                <a:solidFill>
                  <a:srgbClr val="595959"/>
                </a:solidFill>
                <a:latin typeface="Calibri"/>
                <a:cs typeface="Calibri"/>
              </a:rPr>
              <a:t>Check regularly with your son to see if anything needs replacing</a:t>
            </a:r>
          </a:p>
        </p:txBody>
      </p:sp>
      <p:pic>
        <p:nvPicPr>
          <p:cNvPr id="8" name="Picture 7" descr="pencil case"/>
          <p:cNvPicPr>
            <a:picLocks noChangeAspect="1" noChangeArrowheads="1"/>
          </p:cNvPicPr>
          <p:nvPr/>
        </p:nvPicPr>
        <p:blipFill>
          <a:blip r:embed="rId3" cstate="print"/>
          <a:srcRect/>
          <a:stretch>
            <a:fillRect/>
          </a:stretch>
        </p:blipFill>
        <p:spPr bwMode="auto">
          <a:xfrm>
            <a:off x="5334000" y="2438400"/>
            <a:ext cx="3276600" cy="2458153"/>
          </a:xfrm>
          <a:prstGeom prst="rect">
            <a:avLst/>
          </a:prstGeom>
          <a:noFill/>
          <a:ln w="25400">
            <a:solidFill>
              <a:srgbClr val="7F7F7F"/>
            </a:solidFill>
          </a:ln>
          <a:effectLst>
            <a:outerShdw blurRad="127000" dist="127000" dir="2700000" algn="tl" rotWithShape="0">
              <a:schemeClr val="tx1">
                <a:alpha val="25000"/>
              </a:schemeClr>
            </a:outerShdw>
          </a:effec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5853" y="291092"/>
            <a:ext cx="6572296" cy="101566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smtClean="0">
                <a:ln w="11430"/>
                <a:solidFill>
                  <a:schemeClr val="bg1"/>
                </a:solidFill>
                <a:effectLst>
                  <a:outerShdw blurRad="127000" dist="127000" dir="2700000" algn="tl" rotWithShape="0">
                    <a:prstClr val="black">
                      <a:alpha val="25000"/>
                    </a:prstClr>
                  </a:outerShdw>
                </a:effectLst>
                <a:latin typeface="Calibri"/>
                <a:cs typeface="Calibri"/>
              </a:rPr>
              <a:t>Senior Sports Kit </a:t>
            </a:r>
            <a:endParaRPr lang="en-US" sz="6000" b="1" spc="150" dirty="0">
              <a:ln w="11430"/>
              <a:solidFill>
                <a:schemeClr val="bg1"/>
              </a:solidFill>
              <a:effectLst>
                <a:outerShdw blurRad="127000" dist="127000" dir="2700000" algn="tl" rotWithShape="0">
                  <a:prstClr val="black">
                    <a:alpha val="25000"/>
                  </a:prstClr>
                </a:outerShdw>
              </a:effectLst>
              <a:latin typeface="Calibri"/>
              <a:cs typeface="Calibri"/>
            </a:endParaRPr>
          </a:p>
        </p:txBody>
      </p:sp>
      <p:pic>
        <p:nvPicPr>
          <p:cNvPr id="6" name="Picture 5" descr="Lochinver House School Logo on White.jpg"/>
          <p:cNvPicPr>
            <a:picLocks noChangeAspect="1"/>
          </p:cNvPicPr>
          <p:nvPr/>
        </p:nvPicPr>
        <p:blipFill>
          <a:blip r:embed="rId2" cstate="print"/>
          <a:stretch>
            <a:fillRect/>
          </a:stretch>
        </p:blipFill>
        <p:spPr>
          <a:xfrm>
            <a:off x="214282" y="214290"/>
            <a:ext cx="1074506" cy="999000"/>
          </a:xfrm>
          <a:prstGeom prst="rect">
            <a:avLst/>
          </a:prstGeom>
          <a:noFill/>
          <a:ln w="25400">
            <a:solidFill>
              <a:srgbClr val="7F7F7F"/>
            </a:solidFill>
          </a:ln>
          <a:effectLst>
            <a:outerShdw blurRad="127000" dist="127000" dir="2700000" algn="tl" rotWithShape="0">
              <a:schemeClr val="tx1">
                <a:alpha val="25000"/>
              </a:schemeClr>
            </a:outerShdw>
          </a:effectLst>
        </p:spPr>
      </p:pic>
      <p:pic>
        <p:nvPicPr>
          <p:cNvPr id="7" name="Picture 6" descr="Lochinver House School Logo on White.jpg"/>
          <p:cNvPicPr>
            <a:picLocks noChangeAspect="1"/>
          </p:cNvPicPr>
          <p:nvPr/>
        </p:nvPicPr>
        <p:blipFill>
          <a:blip r:embed="rId2" cstate="print"/>
          <a:stretch>
            <a:fillRect/>
          </a:stretch>
        </p:blipFill>
        <p:spPr>
          <a:xfrm>
            <a:off x="7858148" y="214290"/>
            <a:ext cx="1074506" cy="999000"/>
          </a:xfrm>
          <a:prstGeom prst="rect">
            <a:avLst/>
          </a:prstGeom>
          <a:noFill/>
          <a:ln w="25400">
            <a:solidFill>
              <a:srgbClr val="7F7F7F"/>
            </a:solidFill>
          </a:ln>
          <a:effectLst>
            <a:outerShdw blurRad="127000" dist="127000" dir="2700000" algn="tl" rotWithShape="0">
              <a:schemeClr val="tx1">
                <a:alpha val="25000"/>
              </a:schemeClr>
            </a:outerShdw>
          </a:effectLst>
        </p:spPr>
      </p:pic>
      <p:sp>
        <p:nvSpPr>
          <p:cNvPr id="10" name="TextBox 9"/>
          <p:cNvSpPr txBox="1"/>
          <p:nvPr/>
        </p:nvSpPr>
        <p:spPr>
          <a:xfrm>
            <a:off x="152400" y="609601"/>
            <a:ext cx="8467756" cy="2480679"/>
          </a:xfrm>
          <a:prstGeom prst="rect">
            <a:avLst/>
          </a:prstGeom>
          <a:noFill/>
        </p:spPr>
        <p:txBody>
          <a:bodyPr wrap="square" rtlCol="0">
            <a:spAutoFit/>
          </a:bodyPr>
          <a:lstStyle/>
          <a:p>
            <a:pPr>
              <a:lnSpc>
                <a:spcPct val="90000"/>
              </a:lnSpc>
            </a:pPr>
            <a:endParaRPr lang="en-GB" sz="2800" dirty="0" smtClean="0">
              <a:solidFill>
                <a:schemeClr val="bg1"/>
              </a:solidFill>
              <a:effectLst>
                <a:outerShdw blurRad="38100" dist="38100" dir="2700000" algn="tl">
                  <a:srgbClr val="000000">
                    <a:alpha val="43137"/>
                  </a:srgbClr>
                </a:outerShdw>
              </a:effectLst>
              <a:latin typeface="Calibri"/>
              <a:cs typeface="Calibri"/>
            </a:endParaRPr>
          </a:p>
          <a:p>
            <a:pPr>
              <a:lnSpc>
                <a:spcPct val="90000"/>
              </a:lnSpc>
            </a:pPr>
            <a:endParaRPr lang="en-GB" sz="2400" dirty="0" smtClean="0">
              <a:solidFill>
                <a:schemeClr val="bg1"/>
              </a:solidFill>
              <a:effectLst>
                <a:outerShdw blurRad="38100" dist="38100" dir="2700000" algn="tl">
                  <a:srgbClr val="000000">
                    <a:alpha val="43137"/>
                  </a:srgbClr>
                </a:outerShdw>
              </a:effectLst>
              <a:latin typeface="Calibri"/>
              <a:cs typeface="Calibri"/>
            </a:endParaRPr>
          </a:p>
          <a:p>
            <a:pPr>
              <a:lnSpc>
                <a:spcPct val="90000"/>
              </a:lnSpc>
            </a:pPr>
            <a:r>
              <a:rPr lang="en-GB" sz="2400" dirty="0" smtClean="0">
                <a:solidFill>
                  <a:schemeClr val="bg1"/>
                </a:solidFill>
                <a:effectLst>
                  <a:outerShdw blurRad="38100" dist="38100" dir="2700000" algn="tl">
                    <a:srgbClr val="000000">
                      <a:alpha val="43137"/>
                    </a:srgbClr>
                  </a:outerShdw>
                </a:effectLst>
                <a:latin typeface="Calibri"/>
                <a:cs typeface="Calibri"/>
              </a:rPr>
              <a:t>A list of the kit the boys will need is in the uniform section of the Parents’ Handbook: please refer to this for details.</a:t>
            </a:r>
          </a:p>
          <a:p>
            <a:pPr>
              <a:lnSpc>
                <a:spcPct val="90000"/>
              </a:lnSpc>
            </a:pPr>
            <a:r>
              <a:rPr lang="en-GB" sz="2400" dirty="0" smtClean="0">
                <a:solidFill>
                  <a:schemeClr val="bg2">
                    <a:lumMod val="10000"/>
                  </a:schemeClr>
                </a:solidFill>
                <a:effectLst>
                  <a:outerShdw blurRad="38100" dist="38100" dir="2700000" algn="tl">
                    <a:srgbClr val="000000">
                      <a:alpha val="0"/>
                    </a:srgbClr>
                  </a:outerShdw>
                </a:effectLst>
                <a:latin typeface="Calibri"/>
                <a:cs typeface="Calibri"/>
              </a:rPr>
              <a:t>Please make sure </a:t>
            </a:r>
            <a:r>
              <a:rPr lang="en-GB" sz="2400" b="1" dirty="0" smtClean="0">
                <a:solidFill>
                  <a:schemeClr val="bg2">
                    <a:lumMod val="10000"/>
                  </a:schemeClr>
                </a:solidFill>
                <a:effectLst>
                  <a:outerShdw blurRad="38100" dist="38100" dir="2700000" algn="tl">
                    <a:srgbClr val="000000">
                      <a:alpha val="0"/>
                    </a:srgbClr>
                  </a:outerShdw>
                </a:effectLst>
                <a:latin typeface="Calibri"/>
                <a:cs typeface="Calibri"/>
              </a:rPr>
              <a:t>all kit is named</a:t>
            </a:r>
            <a:r>
              <a:rPr lang="en-GB" sz="2400" b="1" dirty="0" smtClean="0">
                <a:solidFill>
                  <a:schemeClr val="bg2">
                    <a:lumMod val="10000"/>
                  </a:schemeClr>
                </a:solidFill>
                <a:effectLst>
                  <a:outerShdw blurRad="38100" dist="38100" dir="2700000" algn="tl">
                    <a:srgbClr val="000000">
                      <a:alpha val="43137"/>
                    </a:srgbClr>
                  </a:outerShdw>
                </a:effectLst>
                <a:latin typeface="Calibri"/>
                <a:cs typeface="Calibri"/>
              </a:rPr>
              <a:t>.</a:t>
            </a:r>
          </a:p>
          <a:p>
            <a:pPr algn="ctr">
              <a:lnSpc>
                <a:spcPct val="90000"/>
              </a:lnSpc>
            </a:pPr>
            <a:endParaRPr lang="en-GB" sz="2400" dirty="0" smtClean="0">
              <a:solidFill>
                <a:schemeClr val="bg1"/>
              </a:solidFill>
              <a:effectLst>
                <a:outerShdw blurRad="38100" dist="38100" dir="2700000" algn="tl">
                  <a:srgbClr val="000000">
                    <a:alpha val="43137"/>
                  </a:srgbClr>
                </a:outerShdw>
              </a:effectLst>
              <a:latin typeface="Calibri"/>
              <a:cs typeface="Calibri"/>
            </a:endParaRPr>
          </a:p>
          <a:p>
            <a:pPr algn="ctr">
              <a:lnSpc>
                <a:spcPct val="90000"/>
              </a:lnSpc>
            </a:pPr>
            <a:endParaRPr lang="en-US" sz="2400" dirty="0" smtClean="0">
              <a:solidFill>
                <a:schemeClr val="bg1"/>
              </a:solidFill>
              <a:effectLst>
                <a:outerShdw blurRad="38100" dist="38100" dir="2700000" algn="tl">
                  <a:srgbClr val="000000">
                    <a:alpha val="43137"/>
                  </a:srgbClr>
                </a:outerShdw>
              </a:effectLst>
              <a:latin typeface="Calibri"/>
              <a:cs typeface="Calibri"/>
            </a:endParaRPr>
          </a:p>
        </p:txBody>
      </p:sp>
      <p:pic>
        <p:nvPicPr>
          <p:cNvPr id="8" name="Picture 6" descr="activ"/>
          <p:cNvPicPr>
            <a:picLocks noChangeAspect="1" noChangeArrowheads="1"/>
          </p:cNvPicPr>
          <p:nvPr/>
        </p:nvPicPr>
        <p:blipFill>
          <a:blip r:embed="rId3" cstate="print"/>
          <a:srcRect/>
          <a:stretch>
            <a:fillRect/>
          </a:stretch>
        </p:blipFill>
        <p:spPr bwMode="auto">
          <a:xfrm>
            <a:off x="609600" y="2514600"/>
            <a:ext cx="3024187" cy="2017712"/>
          </a:xfrm>
          <a:prstGeom prst="rect">
            <a:avLst/>
          </a:prstGeom>
          <a:noFill/>
          <a:ln w="25400">
            <a:solidFill>
              <a:srgbClr val="7F7F7F"/>
            </a:solidFill>
          </a:ln>
          <a:effectLst>
            <a:outerShdw blurRad="127000" dist="127000" dir="2700000" algn="tl" rotWithShape="0">
              <a:schemeClr val="tx1">
                <a:alpha val="25000"/>
              </a:schemeClr>
            </a:outerShdw>
          </a:effectLst>
        </p:spPr>
      </p:pic>
      <p:pic>
        <p:nvPicPr>
          <p:cNvPr id="9" name="Picture 9" descr="IMG_0178"/>
          <p:cNvPicPr>
            <a:picLocks noChangeAspect="1" noChangeArrowheads="1"/>
          </p:cNvPicPr>
          <p:nvPr/>
        </p:nvPicPr>
        <p:blipFill>
          <a:blip r:embed="rId4" cstate="print"/>
          <a:srcRect/>
          <a:stretch>
            <a:fillRect/>
          </a:stretch>
        </p:blipFill>
        <p:spPr bwMode="auto">
          <a:xfrm>
            <a:off x="609600" y="4495800"/>
            <a:ext cx="2978150" cy="2235200"/>
          </a:xfrm>
          <a:prstGeom prst="rect">
            <a:avLst/>
          </a:prstGeom>
          <a:noFill/>
          <a:ln w="25400">
            <a:solidFill>
              <a:srgbClr val="7F7F7F"/>
            </a:solidFill>
          </a:ln>
          <a:effectLst>
            <a:outerShdw blurRad="127000" dist="127000" dir="2700000" algn="tl" rotWithShape="0">
              <a:schemeClr val="tx1">
                <a:alpha val="25000"/>
              </a:schemeClr>
            </a:outerShdw>
          </a:effectLst>
        </p:spPr>
      </p:pic>
      <p:sp>
        <p:nvSpPr>
          <p:cNvPr id="12" name="TextBox 11"/>
          <p:cNvSpPr txBox="1"/>
          <p:nvPr/>
        </p:nvSpPr>
        <p:spPr>
          <a:xfrm>
            <a:off x="3886200" y="2438400"/>
            <a:ext cx="4953000" cy="5133713"/>
          </a:xfrm>
          <a:prstGeom prst="rect">
            <a:avLst/>
          </a:prstGeom>
          <a:noFill/>
        </p:spPr>
        <p:txBody>
          <a:bodyPr wrap="square" rtlCol="0">
            <a:spAutoFit/>
          </a:bodyPr>
          <a:lstStyle/>
          <a:p>
            <a:pPr>
              <a:lnSpc>
                <a:spcPct val="90000"/>
              </a:lnSpc>
            </a:pPr>
            <a:r>
              <a:rPr lang="en-GB" sz="2800" dirty="0" smtClean="0">
                <a:solidFill>
                  <a:schemeClr val="bg1"/>
                </a:solidFill>
                <a:effectLst>
                  <a:outerShdw blurRad="38100" dist="38100" dir="2700000" algn="tl">
                    <a:srgbClr val="000000">
                      <a:alpha val="43137"/>
                    </a:srgbClr>
                  </a:outerShdw>
                </a:effectLst>
                <a:cs typeface="Calibri"/>
              </a:rPr>
              <a:t>Summary of sports kit:</a:t>
            </a:r>
          </a:p>
          <a:p>
            <a:pPr>
              <a:lnSpc>
                <a:spcPct val="90000"/>
              </a:lnSpc>
            </a:pPr>
            <a:endParaRPr lang="en-GB" sz="2000" b="1" dirty="0" smtClean="0">
              <a:cs typeface="Calibri"/>
            </a:endParaRPr>
          </a:p>
          <a:p>
            <a:pPr>
              <a:lnSpc>
                <a:spcPct val="90000"/>
              </a:lnSpc>
            </a:pPr>
            <a:r>
              <a:rPr lang="en-GB" sz="3200" b="1" dirty="0" smtClean="0">
                <a:cs typeface="Calibri"/>
              </a:rPr>
              <a:t>Swimming kit: </a:t>
            </a:r>
            <a:r>
              <a:rPr lang="en-GB" sz="3200" dirty="0" smtClean="0">
                <a:cs typeface="Calibri"/>
              </a:rPr>
              <a:t>trunks, towel, goggles (if needed)</a:t>
            </a:r>
          </a:p>
          <a:p>
            <a:pPr>
              <a:lnSpc>
                <a:spcPct val="90000"/>
              </a:lnSpc>
            </a:pPr>
            <a:endParaRPr lang="en-GB" sz="3200" b="1" dirty="0" smtClean="0">
              <a:solidFill>
                <a:schemeClr val="bg2">
                  <a:lumMod val="10000"/>
                </a:schemeClr>
              </a:solidFill>
              <a:effectLst>
                <a:outerShdw blurRad="38100" dist="38100" dir="2700000" algn="tl">
                  <a:srgbClr val="000000">
                    <a:alpha val="0"/>
                  </a:srgbClr>
                </a:outerShdw>
              </a:effectLst>
              <a:cs typeface="Calibri"/>
            </a:endParaRPr>
          </a:p>
          <a:p>
            <a:pPr>
              <a:lnSpc>
                <a:spcPct val="90000"/>
              </a:lnSpc>
            </a:pPr>
            <a:r>
              <a:rPr lang="en-GB" sz="3200" b="1" dirty="0" smtClean="0">
                <a:solidFill>
                  <a:schemeClr val="bg2">
                    <a:lumMod val="10000"/>
                  </a:schemeClr>
                </a:solidFill>
                <a:effectLst>
                  <a:outerShdw blurRad="38100" dist="38100" dir="2700000" algn="tl">
                    <a:srgbClr val="000000">
                      <a:alpha val="0"/>
                    </a:srgbClr>
                  </a:outerShdw>
                </a:effectLst>
                <a:cs typeface="Calibri"/>
              </a:rPr>
              <a:t>PE and Games kit:</a:t>
            </a:r>
            <a:r>
              <a:rPr lang="en-GB" sz="3200" dirty="0" smtClean="0">
                <a:solidFill>
                  <a:schemeClr val="bg2">
                    <a:lumMod val="10000"/>
                  </a:schemeClr>
                </a:solidFill>
                <a:cs typeface="Calibri"/>
              </a:rPr>
              <a:t> same as Year 3 plus football boots and shin pads. There will be a </a:t>
            </a:r>
            <a:r>
              <a:rPr lang="en-GB" sz="3200" dirty="0" err="1" smtClean="0">
                <a:solidFill>
                  <a:schemeClr val="bg2">
                    <a:lumMod val="10000"/>
                  </a:schemeClr>
                </a:solidFill>
                <a:cs typeface="Calibri"/>
              </a:rPr>
              <a:t>mouthguard</a:t>
            </a:r>
            <a:r>
              <a:rPr lang="en-GB" sz="3200" dirty="0" smtClean="0">
                <a:solidFill>
                  <a:schemeClr val="bg2">
                    <a:lumMod val="10000"/>
                  </a:schemeClr>
                </a:solidFill>
                <a:cs typeface="Calibri"/>
              </a:rPr>
              <a:t> fitting session later in the first term. </a:t>
            </a:r>
            <a:endParaRPr lang="en-GB" sz="3200" dirty="0" smtClean="0">
              <a:solidFill>
                <a:schemeClr val="bg2">
                  <a:lumMod val="10000"/>
                </a:schemeClr>
              </a:solidFill>
              <a:effectLst>
                <a:outerShdw blurRad="38100" dist="38100" dir="2700000" algn="tl">
                  <a:srgbClr val="000000">
                    <a:alpha val="0"/>
                  </a:srgbClr>
                </a:outerShdw>
              </a:effectLst>
              <a:cs typeface="Calibri"/>
            </a:endParaRPr>
          </a:p>
          <a:p>
            <a:pPr>
              <a:lnSpc>
                <a:spcPct val="90000"/>
              </a:lnSpc>
            </a:pPr>
            <a:endParaRPr lang="en-GB" sz="2000" dirty="0" smtClean="0">
              <a:solidFill>
                <a:schemeClr val="bg2">
                  <a:lumMod val="10000"/>
                </a:schemeClr>
              </a:solidFill>
              <a:effectLst>
                <a:outerShdw blurRad="38100" dist="38100" dir="2700000" algn="tl">
                  <a:srgbClr val="000000">
                    <a:alpha val="0"/>
                  </a:srgbClr>
                </a:outerShdw>
              </a:effectLst>
              <a:cs typeface="Calibri"/>
            </a:endParaRPr>
          </a:p>
          <a:p>
            <a:endParaRPr lang="en-US" dirty="0" smtClean="0"/>
          </a:p>
          <a:p>
            <a:endParaRPr lang="en-US" dirty="0"/>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5853" y="291092"/>
            <a:ext cx="657229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chemeClr val="bg1"/>
                </a:solidFill>
                <a:effectLst>
                  <a:outerShdw blurRad="127000" dist="127000" dir="2700000" algn="tl" rotWithShape="0">
                    <a:prstClr val="black">
                      <a:alpha val="25000"/>
                    </a:prstClr>
                  </a:outerShdw>
                </a:effectLst>
                <a:latin typeface="Lucida Casual" pitchFamily="66" charset="0"/>
              </a:rPr>
              <a:t>Reading</a:t>
            </a:r>
            <a:endParaRPr lang="en-US" sz="5400" b="1" spc="150" dirty="0">
              <a:ln w="11430"/>
              <a:solidFill>
                <a:schemeClr val="bg1"/>
              </a:solidFill>
              <a:effectLst>
                <a:outerShdw blurRad="127000" dist="127000" dir="2700000" algn="tl" rotWithShape="0">
                  <a:prstClr val="black">
                    <a:alpha val="25000"/>
                  </a:prstClr>
                </a:outerShdw>
              </a:effectLst>
              <a:latin typeface="Lucida Casual" pitchFamily="66" charset="0"/>
            </a:endParaRPr>
          </a:p>
        </p:txBody>
      </p:sp>
      <p:pic>
        <p:nvPicPr>
          <p:cNvPr id="6" name="Picture 5" descr="Lochinver House School Logo on White.jpg"/>
          <p:cNvPicPr>
            <a:picLocks noChangeAspect="1"/>
          </p:cNvPicPr>
          <p:nvPr/>
        </p:nvPicPr>
        <p:blipFill>
          <a:blip r:embed="rId2" cstate="print"/>
          <a:stretch>
            <a:fillRect/>
          </a:stretch>
        </p:blipFill>
        <p:spPr>
          <a:xfrm>
            <a:off x="214282" y="214290"/>
            <a:ext cx="1074506" cy="999000"/>
          </a:xfrm>
          <a:prstGeom prst="rect">
            <a:avLst/>
          </a:prstGeom>
          <a:noFill/>
          <a:ln w="25400">
            <a:solidFill>
              <a:srgbClr val="7F7F7F"/>
            </a:solidFill>
          </a:ln>
          <a:effectLst>
            <a:outerShdw blurRad="127000" dist="127000" dir="2700000" algn="tl" rotWithShape="0">
              <a:schemeClr val="tx1">
                <a:alpha val="25000"/>
              </a:schemeClr>
            </a:outerShdw>
          </a:effectLst>
        </p:spPr>
      </p:pic>
      <p:pic>
        <p:nvPicPr>
          <p:cNvPr id="7" name="Picture 6" descr="Lochinver House School Logo on White.jpg"/>
          <p:cNvPicPr>
            <a:picLocks noChangeAspect="1"/>
          </p:cNvPicPr>
          <p:nvPr/>
        </p:nvPicPr>
        <p:blipFill>
          <a:blip r:embed="rId2" cstate="print"/>
          <a:stretch>
            <a:fillRect/>
          </a:stretch>
        </p:blipFill>
        <p:spPr>
          <a:xfrm>
            <a:off x="7858148" y="214290"/>
            <a:ext cx="1074506" cy="999000"/>
          </a:xfrm>
          <a:prstGeom prst="rect">
            <a:avLst/>
          </a:prstGeom>
          <a:noFill/>
          <a:ln w="25400">
            <a:solidFill>
              <a:srgbClr val="7F7F7F"/>
            </a:solidFill>
          </a:ln>
          <a:effectLst>
            <a:outerShdw blurRad="127000" dist="127000" dir="2700000" algn="tl" rotWithShape="0">
              <a:schemeClr val="tx1">
                <a:alpha val="25000"/>
              </a:schemeClr>
            </a:outerShdw>
          </a:effectLst>
        </p:spPr>
      </p:pic>
      <p:sp>
        <p:nvSpPr>
          <p:cNvPr id="10" name="TextBox 9"/>
          <p:cNvSpPr txBox="1"/>
          <p:nvPr/>
        </p:nvSpPr>
        <p:spPr>
          <a:xfrm>
            <a:off x="0" y="1219200"/>
            <a:ext cx="8958306" cy="5262979"/>
          </a:xfrm>
          <a:prstGeom prst="rect">
            <a:avLst/>
          </a:prstGeom>
          <a:noFill/>
        </p:spPr>
        <p:txBody>
          <a:bodyPr wrap="square" rtlCol="0">
            <a:spAutoFit/>
          </a:bodyPr>
          <a:lstStyle/>
          <a:p>
            <a:pPr algn="ctr"/>
            <a:r>
              <a:rPr lang="en-GB" sz="2400" dirty="0" smtClean="0">
                <a:solidFill>
                  <a:srgbClr val="404040"/>
                </a:solidFill>
                <a:effectLst>
                  <a:outerShdw blurRad="38100" dist="38100" dir="2700000" algn="tl">
                    <a:srgbClr val="000000">
                      <a:alpha val="43137"/>
                    </a:srgbClr>
                  </a:outerShdw>
                </a:effectLst>
                <a:latin typeface="Calibri"/>
                <a:cs typeface="Calibri"/>
              </a:rPr>
              <a:t>Please try to listen to your son read every night.</a:t>
            </a:r>
          </a:p>
          <a:p>
            <a:endParaRPr lang="en-GB" sz="2400" dirty="0" smtClean="0">
              <a:solidFill>
                <a:schemeClr val="bg1"/>
              </a:solidFill>
              <a:effectLst>
                <a:outerShdw blurRad="38100" dist="38100" dir="2700000" algn="tl">
                  <a:srgbClr val="000000">
                    <a:alpha val="43137"/>
                  </a:srgbClr>
                </a:outerShdw>
              </a:effectLst>
              <a:latin typeface="Calibri"/>
              <a:cs typeface="Calibri"/>
            </a:endParaRPr>
          </a:p>
          <a:p>
            <a:r>
              <a:rPr lang="en-GB" sz="2400" dirty="0" smtClean="0">
                <a:solidFill>
                  <a:schemeClr val="bg1"/>
                </a:solidFill>
                <a:effectLst>
                  <a:outerShdw blurRad="38100" dist="38100" dir="2700000" algn="tl">
                    <a:srgbClr val="000000">
                      <a:alpha val="43137"/>
                    </a:srgbClr>
                  </a:outerShdw>
                </a:effectLst>
                <a:latin typeface="Calibri"/>
                <a:cs typeface="Calibri"/>
              </a:rPr>
              <a:t>It is important that your son is reading for </a:t>
            </a:r>
          </a:p>
          <a:p>
            <a:r>
              <a:rPr lang="en-GB" sz="2400" dirty="0" smtClean="0">
                <a:solidFill>
                  <a:schemeClr val="bg1"/>
                </a:solidFill>
                <a:effectLst>
                  <a:outerShdw blurRad="38100" dist="38100" dir="2700000" algn="tl">
                    <a:srgbClr val="000000">
                      <a:alpha val="43137"/>
                    </a:srgbClr>
                  </a:outerShdw>
                </a:effectLst>
                <a:latin typeface="Calibri"/>
                <a:cs typeface="Calibri"/>
              </a:rPr>
              <a:t>pleasure and enjoyment: with help from Mrs </a:t>
            </a:r>
          </a:p>
          <a:p>
            <a:r>
              <a:rPr lang="en-GB" sz="2400" dirty="0" smtClean="0">
                <a:solidFill>
                  <a:schemeClr val="bg1"/>
                </a:solidFill>
                <a:effectLst>
                  <a:outerShdw blurRad="38100" dist="38100" dir="2700000" algn="tl">
                    <a:srgbClr val="000000">
                      <a:alpha val="43137"/>
                    </a:srgbClr>
                  </a:outerShdw>
                </a:effectLst>
                <a:latin typeface="Calibri"/>
                <a:cs typeface="Calibri"/>
              </a:rPr>
              <a:t>Whinnett and </a:t>
            </a:r>
            <a:r>
              <a:rPr lang="en-GB" sz="2400" dirty="0" smtClean="0">
                <a:solidFill>
                  <a:schemeClr val="bg1"/>
                </a:solidFill>
                <a:effectLst>
                  <a:outerShdw blurRad="38100" dist="38100" dir="2700000" algn="tl">
                    <a:srgbClr val="000000">
                      <a:alpha val="43137"/>
                    </a:srgbClr>
                  </a:outerShdw>
                </a:effectLst>
                <a:latin typeface="Calibri"/>
                <a:cs typeface="Calibri"/>
              </a:rPr>
              <a:t>Mrs Fort, </a:t>
            </a:r>
            <a:r>
              <a:rPr lang="en-GB" sz="2400" dirty="0" smtClean="0">
                <a:solidFill>
                  <a:schemeClr val="bg1"/>
                </a:solidFill>
                <a:effectLst>
                  <a:outerShdw blurRad="38100" dist="38100" dir="2700000" algn="tl">
                    <a:srgbClr val="000000">
                      <a:alpha val="43137"/>
                    </a:srgbClr>
                  </a:outerShdw>
                </a:effectLst>
                <a:latin typeface="Calibri"/>
                <a:cs typeface="Calibri"/>
              </a:rPr>
              <a:t>he will choose his own school reader </a:t>
            </a:r>
          </a:p>
          <a:p>
            <a:r>
              <a:rPr lang="en-GB" sz="2400" dirty="0" smtClean="0">
                <a:solidFill>
                  <a:schemeClr val="bg1"/>
                </a:solidFill>
                <a:effectLst>
                  <a:outerShdw blurRad="38100" dist="38100" dir="2700000" algn="tl">
                    <a:srgbClr val="000000">
                      <a:alpha val="43137"/>
                    </a:srgbClr>
                  </a:outerShdw>
                </a:effectLst>
                <a:latin typeface="Calibri"/>
                <a:cs typeface="Calibri"/>
              </a:rPr>
              <a:t>from the levels in our library – but, in addition, </a:t>
            </a:r>
          </a:p>
          <a:p>
            <a:r>
              <a:rPr lang="en-GB" sz="2400" dirty="0" smtClean="0">
                <a:solidFill>
                  <a:schemeClr val="bg1"/>
                </a:solidFill>
                <a:effectLst>
                  <a:outerShdw blurRad="38100" dist="38100" dir="2700000" algn="tl">
                    <a:srgbClr val="000000">
                      <a:alpha val="43137"/>
                    </a:srgbClr>
                  </a:outerShdw>
                </a:effectLst>
                <a:latin typeface="Calibri"/>
                <a:cs typeface="Calibri"/>
              </a:rPr>
              <a:t>he can read any other books or publications </a:t>
            </a:r>
          </a:p>
          <a:p>
            <a:r>
              <a:rPr lang="en-GB" sz="2400" dirty="0" smtClean="0">
                <a:solidFill>
                  <a:schemeClr val="bg1"/>
                </a:solidFill>
                <a:effectLst>
                  <a:outerShdw blurRad="38100" dist="38100" dir="2700000" algn="tl">
                    <a:srgbClr val="000000">
                      <a:alpha val="43137"/>
                    </a:srgbClr>
                  </a:outerShdw>
                </a:effectLst>
                <a:latin typeface="Calibri"/>
                <a:cs typeface="Calibri"/>
              </a:rPr>
              <a:t>that interest him.</a:t>
            </a:r>
          </a:p>
          <a:p>
            <a:endParaRPr lang="en-GB" sz="2400" dirty="0" smtClean="0">
              <a:solidFill>
                <a:schemeClr val="bg1"/>
              </a:solidFill>
              <a:effectLst>
                <a:outerShdw blurRad="38100" dist="38100" dir="2700000" algn="tl">
                  <a:srgbClr val="000000">
                    <a:alpha val="43137"/>
                  </a:srgbClr>
                </a:outerShdw>
              </a:effectLst>
              <a:latin typeface="Calibri"/>
              <a:cs typeface="Calibri"/>
            </a:endParaRPr>
          </a:p>
          <a:p>
            <a:r>
              <a:rPr lang="en-GB" sz="2400" dirty="0" smtClean="0">
                <a:solidFill>
                  <a:schemeClr val="tx1">
                    <a:lumMod val="65000"/>
                    <a:lumOff val="35000"/>
                  </a:schemeClr>
                </a:solidFill>
                <a:effectLst>
                  <a:outerShdw blurRad="1270000" dist="38100" dir="2700000" algn="tl">
                    <a:srgbClr val="FFFFFF">
                      <a:alpha val="19000"/>
                    </a:srgbClr>
                  </a:outerShdw>
                </a:effectLst>
                <a:latin typeface="Calibri"/>
                <a:cs typeface="Calibri"/>
              </a:rPr>
              <a:t>He should read for at least </a:t>
            </a:r>
            <a:r>
              <a:rPr lang="en-GB" sz="2400" dirty="0" smtClean="0">
                <a:effectLst>
                  <a:outerShdw blurRad="1270000" dist="38100" dir="2700000" algn="tl">
                    <a:srgbClr val="FFFFFF">
                      <a:alpha val="19000"/>
                    </a:srgbClr>
                  </a:outerShdw>
                </a:effectLst>
                <a:latin typeface="Calibri"/>
                <a:cs typeface="Calibri"/>
              </a:rPr>
              <a:t>15 minutes </a:t>
            </a:r>
            <a:r>
              <a:rPr lang="en-GB" sz="2400" dirty="0" smtClean="0">
                <a:solidFill>
                  <a:schemeClr val="tx1">
                    <a:lumMod val="65000"/>
                    <a:lumOff val="35000"/>
                  </a:schemeClr>
                </a:solidFill>
                <a:effectLst>
                  <a:outerShdw blurRad="1270000" dist="38100" dir="2700000" algn="tl">
                    <a:srgbClr val="FFFFFF">
                      <a:alpha val="19000"/>
                    </a:srgbClr>
                  </a:outerShdw>
                </a:effectLst>
                <a:latin typeface="Calibri"/>
                <a:cs typeface="Calibri"/>
              </a:rPr>
              <a:t>a night: the page number should be recorded on his book mark, and the book brought in every day . </a:t>
            </a:r>
          </a:p>
          <a:p>
            <a:r>
              <a:rPr lang="en-GB" sz="2400" dirty="0" smtClean="0">
                <a:solidFill>
                  <a:schemeClr val="tx1">
                    <a:lumMod val="65000"/>
                    <a:lumOff val="35000"/>
                  </a:schemeClr>
                </a:solidFill>
                <a:effectLst>
                  <a:outerShdw blurRad="1270000" dist="38100" dir="2700000" algn="tl">
                    <a:srgbClr val="FFFFFF">
                      <a:alpha val="19000"/>
                    </a:srgbClr>
                  </a:outerShdw>
                </a:effectLst>
                <a:latin typeface="Calibri"/>
                <a:cs typeface="Calibri"/>
              </a:rPr>
              <a:t>He will also be heard reading at school: the number of times a week will depend on his current fluency.</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700</Words>
  <Application>Microsoft Office PowerPoint</Application>
  <PresentationFormat>On-screen Show (4:3)</PresentationFormat>
  <Paragraphs>122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Lochinver House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Teacher</dc:creator>
  <cp:lastModifiedBy>Louise Martin</cp:lastModifiedBy>
  <cp:revision>42</cp:revision>
  <dcterms:created xsi:type="dcterms:W3CDTF">2010-12-05T08:53:19Z</dcterms:created>
  <dcterms:modified xsi:type="dcterms:W3CDTF">2016-07-04T14:45:41Z</dcterms:modified>
</cp:coreProperties>
</file>