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39" autoAdjust="0"/>
    <p:restoredTop sz="94660"/>
  </p:normalViewPr>
  <p:slideViewPr>
    <p:cSldViewPr>
      <p:cViewPr>
        <p:scale>
          <a:sx n="65" d="100"/>
          <a:sy n="65" d="100"/>
        </p:scale>
        <p:origin x="-630"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445652-42D6-4997-99D2-9F14088E716B}" type="datetimeFigureOut">
              <a:rPr lang="en-GB" smtClean="0"/>
              <a:t>11/09/2015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6112D1-3B5E-4646-86B3-B91213050EE1}"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445652-42D6-4997-99D2-9F14088E716B}" type="datetimeFigureOut">
              <a:rPr lang="en-GB" smtClean="0"/>
              <a:t>11/09/2015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6112D1-3B5E-4646-86B3-B91213050EE1}"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09445652-42D6-4997-99D2-9F14088E716B}" type="datetimeFigureOut">
              <a:rPr lang="en-GB" smtClean="0"/>
              <a:t>11/09/2015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6112D1-3B5E-4646-86B3-B91213050EE1}" type="slidenum">
              <a:rPr lang="en-GB" smtClean="0"/>
              <a:t>‹#›</a:t>
            </a:fld>
            <a:endParaRPr lang="en-GB"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445652-42D6-4997-99D2-9F14088E716B}" type="datetimeFigureOut">
              <a:rPr lang="en-GB" smtClean="0"/>
              <a:t>11/09/2015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6112D1-3B5E-4646-86B3-B91213050EE1}" type="slidenum">
              <a:rPr lang="en-GB" smtClean="0"/>
              <a:t>‹#›</a:t>
            </a:fld>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445652-42D6-4997-99D2-9F14088E716B}" type="datetimeFigureOut">
              <a:rPr lang="en-GB" smtClean="0"/>
              <a:t>11/09/2015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6112D1-3B5E-4646-86B3-B91213050EE1}"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9445652-42D6-4997-99D2-9F14088E716B}" type="datetimeFigureOut">
              <a:rPr lang="en-GB" smtClean="0"/>
              <a:t>11/09/2015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26112D1-3B5E-4646-86B3-B91213050EE1}" type="slidenum">
              <a:rPr lang="en-GB" smtClean="0"/>
              <a:t>‹#›</a:t>
            </a:fld>
            <a:endParaRPr lang="en-GB"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445652-42D6-4997-99D2-9F14088E716B}" type="datetimeFigureOut">
              <a:rPr lang="en-GB" smtClean="0"/>
              <a:t>11/09/2015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26112D1-3B5E-4646-86B3-B91213050EE1}"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445652-42D6-4997-99D2-9F14088E716B}" type="datetimeFigureOut">
              <a:rPr lang="en-GB" smtClean="0"/>
              <a:t>11/09/2015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26112D1-3B5E-4646-86B3-B91213050EE1}"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09445652-42D6-4997-99D2-9F14088E716B}" type="datetimeFigureOut">
              <a:rPr lang="en-GB" smtClean="0"/>
              <a:t>11/09/2015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26112D1-3B5E-4646-86B3-B91213050EE1}"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9445652-42D6-4997-99D2-9F14088E716B}" type="datetimeFigureOut">
              <a:rPr lang="en-GB" smtClean="0"/>
              <a:t>11/09/2015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26112D1-3B5E-4646-86B3-B91213050EE1}" type="slidenum">
              <a:rPr lang="en-GB" smtClean="0"/>
              <a:t>‹#›</a:t>
            </a:fld>
            <a:endParaRPr lang="en-GB"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445652-42D6-4997-99D2-9F14088E716B}" type="datetimeFigureOut">
              <a:rPr lang="en-GB" smtClean="0"/>
              <a:t>11/09/2015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26112D1-3B5E-4646-86B3-B91213050EE1}" type="slidenum">
              <a:rPr lang="en-GB" smtClean="0"/>
              <a:t>‹#›</a:t>
            </a:fld>
            <a:endParaRPr lang="en-GB"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9445652-42D6-4997-99D2-9F14088E716B}" type="datetimeFigureOut">
              <a:rPr lang="en-GB" smtClean="0"/>
              <a:t>11/09/2015</a:t>
            </a:fld>
            <a:endParaRPr lang="en-GB"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26112D1-3B5E-4646-86B3-B91213050EE1}" type="slidenum">
              <a:rPr lang="en-GB" smtClean="0"/>
              <a:t>‹#›</a:t>
            </a:fld>
            <a:endParaRPr lang="en-GB"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ArchUp">
              <a:avLst/>
            </a:prstTxWarp>
          </a:bodyPr>
          <a:lstStyle/>
          <a:p>
            <a:r>
              <a:rPr lang="en-GB" dirty="0" smtClean="0">
                <a:solidFill>
                  <a:srgbClr val="FFFF00"/>
                </a:solidFill>
                <a:effectLst>
                  <a:glow rad="101600">
                    <a:srgbClr val="2121FF">
                      <a:alpha val="60000"/>
                    </a:srgbClr>
                  </a:glow>
                </a:effectLst>
              </a:rPr>
              <a:t>All about the Egyptian </a:t>
            </a:r>
            <a:br>
              <a:rPr lang="en-GB" dirty="0" smtClean="0">
                <a:solidFill>
                  <a:srgbClr val="FFFF00"/>
                </a:solidFill>
                <a:effectLst>
                  <a:glow rad="101600">
                    <a:srgbClr val="2121FF">
                      <a:alpha val="60000"/>
                    </a:srgbClr>
                  </a:glow>
                </a:effectLst>
              </a:rPr>
            </a:br>
            <a:r>
              <a:rPr lang="en-GB" dirty="0" smtClean="0">
                <a:solidFill>
                  <a:srgbClr val="FFFF00"/>
                </a:solidFill>
                <a:effectLst>
                  <a:glow rad="101600">
                    <a:srgbClr val="2121FF">
                      <a:alpha val="60000"/>
                    </a:srgbClr>
                  </a:glow>
                </a:effectLst>
              </a:rPr>
              <a:t>by </a:t>
            </a:r>
            <a:r>
              <a:rPr lang="en-GB" dirty="0">
                <a:solidFill>
                  <a:srgbClr val="FFFF00"/>
                </a:solidFill>
                <a:effectLst>
                  <a:glow rad="101600">
                    <a:srgbClr val="2121FF">
                      <a:alpha val="60000"/>
                    </a:srgbClr>
                  </a:glow>
                </a:effectLst>
              </a:rPr>
              <a:t>K</a:t>
            </a:r>
            <a:r>
              <a:rPr lang="en-GB" dirty="0" smtClean="0">
                <a:solidFill>
                  <a:srgbClr val="FFFF00"/>
                </a:solidFill>
                <a:effectLst>
                  <a:glow rad="101600">
                    <a:srgbClr val="2121FF">
                      <a:alpha val="60000"/>
                    </a:srgbClr>
                  </a:glow>
                </a:effectLst>
              </a:rPr>
              <a:t>aylan </a:t>
            </a:r>
            <a:r>
              <a:rPr lang="en-GB" dirty="0" err="1">
                <a:solidFill>
                  <a:srgbClr val="FFFF00"/>
                </a:solidFill>
                <a:effectLst>
                  <a:glow rad="101600">
                    <a:srgbClr val="2121FF">
                      <a:alpha val="60000"/>
                    </a:srgbClr>
                  </a:glow>
                </a:effectLst>
              </a:rPr>
              <a:t>P</a:t>
            </a:r>
            <a:r>
              <a:rPr lang="en-GB" dirty="0" err="1" smtClean="0">
                <a:solidFill>
                  <a:srgbClr val="FFFF00"/>
                </a:solidFill>
                <a:effectLst>
                  <a:glow rad="101600">
                    <a:srgbClr val="2121FF">
                      <a:alpha val="60000"/>
                    </a:srgbClr>
                  </a:glow>
                </a:effectLst>
              </a:rPr>
              <a:t>abari</a:t>
            </a:r>
            <a:endParaRPr lang="en-GB" dirty="0">
              <a:solidFill>
                <a:srgbClr val="FFFF00"/>
              </a:solidFill>
              <a:effectLst>
                <a:glow rad="101600">
                  <a:srgbClr val="2121FF">
                    <a:alpha val="60000"/>
                  </a:srgbClr>
                </a:glow>
              </a:effectLst>
            </a:endParaRPr>
          </a:p>
        </p:txBody>
      </p:sp>
      <p:sp>
        <p:nvSpPr>
          <p:cNvPr id="3" name="Subtitle 2"/>
          <p:cNvSpPr>
            <a:spLocks noGrp="1"/>
          </p:cNvSpPr>
          <p:nvPr>
            <p:ph type="subTitle" idx="1"/>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768" y="2420888"/>
            <a:ext cx="5581377" cy="37456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482007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heel(1)">
                                      <p:cBhvr>
                                        <p:cTn id="13"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91092154"/>
              </p:ext>
            </p:extLst>
          </p:nvPr>
        </p:nvGraphicFramePr>
        <p:xfrm>
          <a:off x="279650" y="1484784"/>
          <a:ext cx="3116013" cy="2468880"/>
        </p:xfrm>
        <a:graphic>
          <a:graphicData uri="http://schemas.openxmlformats.org/drawingml/2006/table">
            <a:tbl>
              <a:tblPr/>
              <a:tblGrid>
                <a:gridCol w="43878"/>
                <a:gridCol w="3072135"/>
              </a:tblGrid>
              <a:tr h="0">
                <a:tc>
                  <a:txBody>
                    <a:bodyPr/>
                    <a:lstStyle/>
                    <a:p>
                      <a:endParaRPr lang="en-GB" dirty="0"/>
                    </a:p>
                  </a:txBody>
                  <a:tcPr marL="0" marR="0" marT="0" marB="0" anchor="ctr">
                    <a:lnL>
                      <a:noFill/>
                    </a:lnL>
                    <a:lnR>
                      <a:noFill/>
                    </a:lnR>
                    <a:lnT>
                      <a:noFill/>
                    </a:lnT>
                    <a:lnB>
                      <a:noFill/>
                    </a:lnB>
                    <a:solidFill>
                      <a:srgbClr val="FFFFFF"/>
                    </a:solidFill>
                  </a:tcPr>
                </a:tc>
                <a:tc>
                  <a:txBody>
                    <a:bodyPr/>
                    <a:lstStyle/>
                    <a:p>
                      <a:r>
                        <a:rPr lang="en-GB" dirty="0">
                          <a:latin typeface="Arial,Helvetica,sans-serif"/>
                        </a:rPr>
                        <a:t>The ancient Egyptians built pyramids as tombs for the </a:t>
                      </a:r>
                      <a:r>
                        <a:rPr lang="en-GB" dirty="0" smtClean="0">
                          <a:latin typeface="Arial,Helvetica,sans-serif"/>
                        </a:rPr>
                        <a:t>Pharaohs </a:t>
                      </a:r>
                      <a:r>
                        <a:rPr lang="en-GB" dirty="0">
                          <a:latin typeface="Arial,Helvetica,sans-serif"/>
                        </a:rPr>
                        <a:t>and their queens. The pharaohs were buried in pyramids of many different shapes and sizes from before the beginning of the </a:t>
                      </a:r>
                      <a:r>
                        <a:rPr lang="en-GB" dirty="0" smtClean="0">
                          <a:latin typeface="Arial,Helvetica,sans-serif"/>
                        </a:rPr>
                        <a:t>Old</a:t>
                      </a:r>
                      <a:r>
                        <a:rPr lang="en-GB" baseline="0" dirty="0" smtClean="0">
                          <a:latin typeface="Arial,Helvetica,sans-serif"/>
                        </a:rPr>
                        <a:t> Kingdom </a:t>
                      </a:r>
                      <a:r>
                        <a:rPr lang="en-GB" dirty="0" smtClean="0">
                          <a:latin typeface="Arial,Helvetica,sans-serif"/>
                        </a:rPr>
                        <a:t>to </a:t>
                      </a:r>
                      <a:r>
                        <a:rPr lang="en-GB" dirty="0">
                          <a:latin typeface="Arial,Helvetica,sans-serif"/>
                        </a:rPr>
                        <a:t>the end of the </a:t>
                      </a:r>
                      <a:r>
                        <a:rPr lang="en-GB" dirty="0" smtClean="0">
                          <a:latin typeface="Arial,Helvetica,sans-serif"/>
                        </a:rPr>
                        <a:t>Middle Kingdom.</a:t>
                      </a:r>
                      <a:endParaRPr lang="en-GB" dirty="0"/>
                    </a:p>
                  </a:txBody>
                  <a:tcPr marL="0" marR="0" marT="0" marB="0" anchor="ctr">
                    <a:lnL>
                      <a:noFill/>
                    </a:lnL>
                    <a:lnR>
                      <a:noFill/>
                    </a:lnR>
                    <a:lnT>
                      <a:noFill/>
                    </a:lnT>
                    <a:lnB>
                      <a:noFill/>
                    </a:lnB>
                    <a:solidFill>
                      <a:srgbClr val="FFFFFF"/>
                    </a:solidFill>
                  </a:tcPr>
                </a:tc>
              </a:tr>
            </a:tbl>
          </a:graphicData>
        </a:graphic>
      </p:graphicFrame>
      <p:sp>
        <p:nvSpPr>
          <p:cNvPr id="2" name="Title 1"/>
          <p:cNvSpPr>
            <a:spLocks noGrp="1"/>
          </p:cNvSpPr>
          <p:nvPr>
            <p:ph type="title"/>
          </p:nvPr>
        </p:nvSpPr>
        <p:spPr/>
        <p:txBody>
          <a:bodyPr/>
          <a:lstStyle/>
          <a:p>
            <a:r>
              <a:rPr lang="en-GB" dirty="0" smtClean="0">
                <a:solidFill>
                  <a:srgbClr val="FF0000"/>
                </a:solidFill>
              </a:rPr>
              <a:t>The pyramids </a:t>
            </a:r>
            <a:endParaRPr lang="en-GB" dirty="0">
              <a:solidFill>
                <a:srgbClr val="FF0000"/>
              </a:solidFill>
            </a:endParaRPr>
          </a:p>
        </p:txBody>
      </p:sp>
      <p:pic>
        <p:nvPicPr>
          <p:cNvPr id="2049" name="Picture 1" descr="http://www.ancientegypt.co.uk/share_im/pixe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4663" y="2628900"/>
            <a:ext cx="381000" cy="95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660232" y="1390063"/>
            <a:ext cx="2498758" cy="3693319"/>
          </a:xfrm>
          <a:prstGeom prst="rect">
            <a:avLst/>
          </a:prstGeom>
        </p:spPr>
        <p:txBody>
          <a:bodyPr wrap="square">
            <a:spAutoFit/>
          </a:bodyPr>
          <a:lstStyle/>
          <a:p>
            <a:r>
              <a:rPr lang="en-GB" dirty="0" smtClean="0">
                <a:latin typeface="Arial,Helvetica,sans-serif"/>
              </a:rPr>
              <a:t>There are about eighty pyramids known today from ancient Egypt. The three largest and best-preserved of these were built at Giza at the beginning of the Old Kingdom. The most well-known of these pyramids was built for the pharaoh Khufu. It is known as the 'Great Pyramid'. </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790" y="4036204"/>
            <a:ext cx="4680520" cy="25586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86472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circle(in)">
                                      <p:cBhvr>
                                        <p:cTn id="33" dur="2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nodeType="clickEffect">
                                  <p:stCondLst>
                                    <p:cond delay="0"/>
                                  </p:stCondLst>
                                  <p:childTnLst>
                                    <p:set>
                                      <p:cBhvr>
                                        <p:cTn id="37" dur="1" fill="hold">
                                          <p:stCondLst>
                                            <p:cond delay="0"/>
                                          </p:stCondLst>
                                        </p:cTn>
                                        <p:tgtEl>
                                          <p:spTgt spid="2050"/>
                                        </p:tgtEl>
                                        <p:attrNameLst>
                                          <p:attrName>style.visibility</p:attrName>
                                        </p:attrNameLst>
                                      </p:cBhvr>
                                      <p:to>
                                        <p:strVal val="visible"/>
                                      </p:to>
                                    </p:set>
                                    <p:animEffect transition="in" filter="fade">
                                      <p:cBhvr>
                                        <p:cTn id="38" dur="2000"/>
                                        <p:tgtEl>
                                          <p:spTgt spid="2050"/>
                                        </p:tgtEl>
                                      </p:cBhvr>
                                    </p:animEffect>
                                    <p:anim calcmode="lin" valueType="num">
                                      <p:cBhvr>
                                        <p:cTn id="39" dur="2000" fill="hold"/>
                                        <p:tgtEl>
                                          <p:spTgt spid="2050"/>
                                        </p:tgtEl>
                                        <p:attrNameLst>
                                          <p:attrName>ppt_w</p:attrName>
                                        </p:attrNameLst>
                                      </p:cBhvr>
                                      <p:tavLst>
                                        <p:tav tm="0" fmla="#ppt_w*sin(2.5*pi*$)">
                                          <p:val>
                                            <p:fltVal val="0"/>
                                          </p:val>
                                        </p:tav>
                                        <p:tav tm="100000">
                                          <p:val>
                                            <p:fltVal val="1"/>
                                          </p:val>
                                        </p:tav>
                                      </p:tavLst>
                                    </p:anim>
                                    <p:anim calcmode="lin" valueType="num">
                                      <p:cBhvr>
                                        <p:cTn id="40"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675466"/>
            <a:ext cx="9143999" cy="4182533"/>
          </a:xfrm>
        </p:spPr>
        <p:txBody>
          <a:bodyPr>
            <a:normAutofit fontScale="92500" lnSpcReduction="20000"/>
          </a:bodyPr>
          <a:lstStyle/>
          <a:p>
            <a:r>
              <a:rPr lang="en-GB" dirty="0"/>
              <a:t>The ancient Egyptians had many pets. Some homes kept crocodiles as pets. But most people preferred birds or dogs as pets.  </a:t>
            </a:r>
          </a:p>
          <a:p>
            <a:r>
              <a:rPr lang="en-GB" dirty="0"/>
              <a:t>Nearly all homes had a cat. Cats caught rats and snakes and mice. But that was just a bonus. The ancient Egyptians did not worship cats, but they did believe that cats had magical powers. They believed cats guarded their children and their homes. It was against the law in ancient Egypt to harm a cat. If you killed a cat, the punishment could be death. </a:t>
            </a:r>
          </a:p>
          <a:p>
            <a:r>
              <a:rPr lang="en-GB" dirty="0"/>
              <a:t>The ancient Egyptians used cats in their art and sculptures. When they did, cats were always pictured or positioned with respect.  </a:t>
            </a:r>
          </a:p>
          <a:p>
            <a:r>
              <a:rPr lang="en-GB" dirty="0"/>
              <a:t>The ancient Egyptian goddess Bastet had the head of a cat and the body of a woman. To the ancient Egyptians, Bastet was a protective, gentle goddess. </a:t>
            </a:r>
          </a:p>
          <a:p>
            <a:r>
              <a:rPr lang="en-GB" dirty="0"/>
              <a:t>In ancient Egypt, cats were important. </a:t>
            </a:r>
          </a:p>
          <a:p>
            <a:endParaRPr lang="en-GB" dirty="0"/>
          </a:p>
        </p:txBody>
      </p:sp>
      <p:sp>
        <p:nvSpPr>
          <p:cNvPr id="3" name="Title 2"/>
          <p:cNvSpPr>
            <a:spLocks noGrp="1"/>
          </p:cNvSpPr>
          <p:nvPr>
            <p:ph type="title"/>
          </p:nvPr>
        </p:nvSpPr>
        <p:spPr/>
        <p:txBody>
          <a:bodyPr/>
          <a:lstStyle/>
          <a:p>
            <a:r>
              <a:rPr lang="en-GB" dirty="0" smtClean="0"/>
              <a:t>Egyptian cats</a:t>
            </a:r>
            <a:endParaRPr lang="en-GB" dirty="0"/>
          </a:p>
        </p:txBody>
      </p:sp>
    </p:spTree>
    <p:extLst>
      <p:ext uri="{BB962C8B-B14F-4D97-AF65-F5344CB8AC3E}">
        <p14:creationId xmlns:p14="http://schemas.microsoft.com/office/powerpoint/2010/main" val="6394235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circle(in)">
                                      <p:cBhvr>
                                        <p:cTn id="15" dur="2000"/>
                                        <p:tgtEl>
                                          <p:spTgt spid="2">
                                            <p:txEl>
                                              <p:pRg st="0" end="0"/>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circle(in)">
                                      <p:cBhvr>
                                        <p:cTn id="18" dur="2000"/>
                                        <p:tgtEl>
                                          <p:spTgt spid="2">
                                            <p:txEl>
                                              <p:pRg st="1" end="1"/>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circle(in)">
                                      <p:cBhvr>
                                        <p:cTn id="21" dur="2000"/>
                                        <p:tgtEl>
                                          <p:spTgt spid="2">
                                            <p:txEl>
                                              <p:pRg st="2" end="2"/>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circle(in)">
                                      <p:cBhvr>
                                        <p:cTn id="24" dur="2000"/>
                                        <p:tgtEl>
                                          <p:spTgt spid="2">
                                            <p:txEl>
                                              <p:pRg st="3" end="3"/>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Poor people had homes that were usually one row of bricks,</a:t>
            </a:r>
            <a:r>
              <a:rPr lang="en-GB" dirty="0"/>
              <a:t> but the wealthier people often had two and even three rows of bricks</a:t>
            </a:r>
            <a:r>
              <a:rPr lang="en-GB" dirty="0" smtClean="0"/>
              <a:t>.</a:t>
            </a:r>
            <a:r>
              <a:rPr lang="en-GB" dirty="0"/>
              <a:t> The mud bricks were cheap to make, but they found out that in a couple of years, they started to crumble. The very richest people had enough money to have homes made out of stone and also had granite stone gateways.</a:t>
            </a:r>
          </a:p>
        </p:txBody>
      </p:sp>
      <p:sp>
        <p:nvSpPr>
          <p:cNvPr id="3" name="Title 2"/>
          <p:cNvSpPr>
            <a:spLocks noGrp="1"/>
          </p:cNvSpPr>
          <p:nvPr>
            <p:ph type="title"/>
          </p:nvPr>
        </p:nvSpPr>
        <p:spPr/>
        <p:txBody>
          <a:bodyPr/>
          <a:lstStyle/>
          <a:p>
            <a:r>
              <a:rPr lang="en-GB" dirty="0" smtClean="0"/>
              <a:t>Egyptian houses</a:t>
            </a: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9306" y="4869160"/>
            <a:ext cx="3684694" cy="1988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050714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 calcmode="lin" valueType="num">
                                      <p:cBhvr additive="base">
                                        <p:cTn id="25"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027"/>
                                        </p:tgtEl>
                                        <p:attrNameLst>
                                          <p:attrName>style.visibility</p:attrName>
                                        </p:attrNameLst>
                                      </p:cBhvr>
                                      <p:to>
                                        <p:strVal val="visible"/>
                                      </p:to>
                                    </p:set>
                                    <p:animEffect transition="in" filter="circle(in)">
                                      <p:cBhvr>
                                        <p:cTn id="31"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Egyptian gods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25000395"/>
              </p:ext>
            </p:extLst>
          </p:nvPr>
        </p:nvGraphicFramePr>
        <p:xfrm>
          <a:off x="611560" y="2780928"/>
          <a:ext cx="8208911" cy="2926080"/>
        </p:xfrm>
        <a:graphic>
          <a:graphicData uri="http://schemas.openxmlformats.org/drawingml/2006/table">
            <a:tbl>
              <a:tblPr firstRow="1" bandRow="1">
                <a:tableStyleId>{5C22544A-7EE6-4342-B048-85BDC9FD1C3A}</a:tableStyleId>
              </a:tblPr>
              <a:tblGrid>
                <a:gridCol w="1269615"/>
                <a:gridCol w="991328"/>
                <a:gridCol w="991328"/>
                <a:gridCol w="991328"/>
                <a:gridCol w="991328"/>
                <a:gridCol w="991328"/>
                <a:gridCol w="1982656"/>
              </a:tblGrid>
              <a:tr h="264850">
                <a:tc>
                  <a:txBody>
                    <a:bodyPr/>
                    <a:lstStyle/>
                    <a:p>
                      <a:r>
                        <a:rPr lang="en-GB" dirty="0" smtClean="0"/>
                        <a:t>God</a:t>
                      </a:r>
                      <a:r>
                        <a:rPr lang="en-GB" baseline="0" dirty="0" smtClean="0"/>
                        <a:t> of</a:t>
                      </a:r>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Name</a:t>
                      </a:r>
                      <a:endParaRPr lang="en-GB" dirty="0"/>
                    </a:p>
                  </a:txBody>
                  <a:tcPr/>
                </a:tc>
                <a:tc>
                  <a:txBody>
                    <a:bodyPr/>
                    <a:lstStyle/>
                    <a:p>
                      <a:endParaRPr lang="en-GB" dirty="0"/>
                    </a:p>
                  </a:txBody>
                  <a:tcPr/>
                </a:tc>
                <a:tc>
                  <a:txBody>
                    <a:bodyPr/>
                    <a:lstStyle/>
                    <a:p>
                      <a:endParaRPr lang="en-GB" dirty="0"/>
                    </a:p>
                  </a:txBody>
                  <a:tcPr/>
                </a:tc>
                <a:tc>
                  <a:txBody>
                    <a:bodyPr/>
                    <a:lstStyle/>
                    <a:p>
                      <a:r>
                        <a:rPr lang="en-GB" sz="1800" b="0" kern="1200" dirty="0" smtClean="0">
                          <a:solidFill>
                            <a:schemeClr val="lt1"/>
                          </a:solidFill>
                          <a:effectLst/>
                          <a:latin typeface="+mn-lt"/>
                          <a:ea typeface="+mn-ea"/>
                          <a:cs typeface="+mn-cs"/>
                        </a:rPr>
                        <a:t>Appearance</a:t>
                      </a:r>
                      <a:endParaRPr lang="en-GB" dirty="0"/>
                    </a:p>
                  </a:txBody>
                  <a:tcPr/>
                </a:tc>
              </a:tr>
              <a:tr h="370840">
                <a:tc>
                  <a:txBody>
                    <a:bodyPr/>
                    <a:lstStyle/>
                    <a:p>
                      <a:r>
                        <a:rPr lang="en-GB" dirty="0" smtClean="0"/>
                        <a:t>Earth</a:t>
                      </a:r>
                      <a:endParaRPr lang="en-GB" dirty="0"/>
                    </a:p>
                  </a:txBody>
                  <a:tcPr/>
                </a:tc>
                <a:tc>
                  <a:txBody>
                    <a:bodyPr/>
                    <a:lstStyle/>
                    <a:p>
                      <a:endParaRPr lang="en-GB" dirty="0"/>
                    </a:p>
                  </a:txBody>
                  <a:tcPr/>
                </a:tc>
                <a:tc>
                  <a:txBody>
                    <a:bodyPr/>
                    <a:lstStyle/>
                    <a:p>
                      <a:endParaRPr lang="en-GB" dirty="0"/>
                    </a:p>
                  </a:txBody>
                  <a:tcPr/>
                </a:tc>
                <a:tc>
                  <a:txBody>
                    <a:bodyPr/>
                    <a:lstStyle/>
                    <a:p>
                      <a:r>
                        <a:rPr lang="en-GB" sz="1800" b="0" kern="1200" dirty="0" smtClean="0">
                          <a:solidFill>
                            <a:schemeClr val="dk1"/>
                          </a:solidFill>
                          <a:effectLst/>
                          <a:latin typeface="+mn-lt"/>
                          <a:ea typeface="+mn-ea"/>
                          <a:cs typeface="+mn-cs"/>
                        </a:rPr>
                        <a:t>Geb</a:t>
                      </a:r>
                      <a:endParaRPr lang="en-GB" dirty="0"/>
                    </a:p>
                  </a:txBody>
                  <a:tcPr/>
                </a:tc>
                <a:tc>
                  <a:txBody>
                    <a:bodyPr/>
                    <a:lstStyle/>
                    <a:p>
                      <a:endParaRPr lang="en-GB" dirty="0"/>
                    </a:p>
                  </a:txBody>
                  <a:tcPr/>
                </a:tc>
                <a:tc>
                  <a:txBody>
                    <a:bodyPr/>
                    <a:lstStyle/>
                    <a:p>
                      <a:endParaRPr lang="en-GB" dirty="0"/>
                    </a:p>
                  </a:txBody>
                  <a:tcPr/>
                </a:tc>
                <a:tc>
                  <a:txBody>
                    <a:bodyPr/>
                    <a:lstStyle/>
                    <a:p>
                      <a:r>
                        <a:rPr lang="en-GB" sz="1800" b="0" kern="1200" dirty="0" smtClean="0">
                          <a:solidFill>
                            <a:schemeClr val="dk1"/>
                          </a:solidFill>
                          <a:effectLst/>
                          <a:latin typeface="+mn-lt"/>
                          <a:ea typeface="+mn-ea"/>
                          <a:cs typeface="+mn-cs"/>
                        </a:rPr>
                        <a:t>colour of plants and Nile mud</a:t>
                      </a:r>
                      <a:endParaRPr lang="en-GB" dirty="0"/>
                    </a:p>
                  </a:txBody>
                  <a:tcPr/>
                </a:tc>
              </a:tr>
              <a:tr h="370840">
                <a:tc>
                  <a:txBody>
                    <a:bodyPr/>
                    <a:lstStyle/>
                    <a:p>
                      <a:r>
                        <a:rPr lang="en-GB" dirty="0" smtClean="0"/>
                        <a:t>Dead</a:t>
                      </a:r>
                      <a:endParaRPr lang="en-GB" dirty="0"/>
                    </a:p>
                  </a:txBody>
                  <a:tcPr/>
                </a:tc>
                <a:tc>
                  <a:txBody>
                    <a:bodyPr/>
                    <a:lstStyle/>
                    <a:p>
                      <a:endParaRPr lang="en-GB" dirty="0"/>
                    </a:p>
                  </a:txBody>
                  <a:tcPr/>
                </a:tc>
                <a:tc>
                  <a:txBody>
                    <a:bodyPr/>
                    <a:lstStyle/>
                    <a:p>
                      <a:endParaRPr lang="en-GB" dirty="0"/>
                    </a:p>
                  </a:txBody>
                  <a:tcPr/>
                </a:tc>
                <a:tc>
                  <a:txBody>
                    <a:bodyPr/>
                    <a:lstStyle/>
                    <a:p>
                      <a:r>
                        <a:rPr lang="en-GB" b="0" dirty="0" smtClean="0">
                          <a:solidFill>
                            <a:srgbClr val="000000"/>
                          </a:solidFill>
                          <a:effectLst/>
                        </a:rPr>
                        <a:t>Osiris</a:t>
                      </a:r>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Dressed in white with crook and fail</a:t>
                      </a:r>
                      <a:endParaRPr lang="en-GB" dirty="0"/>
                    </a:p>
                  </a:txBody>
                  <a:tcPr/>
                </a:tc>
              </a:tr>
              <a:tr h="370840">
                <a:tc>
                  <a:txBody>
                    <a:bodyPr/>
                    <a:lstStyle/>
                    <a:p>
                      <a:r>
                        <a:rPr lang="en-GB" sz="1800" b="0" kern="1200" dirty="0" smtClean="0">
                          <a:solidFill>
                            <a:schemeClr val="dk1"/>
                          </a:solidFill>
                          <a:effectLst/>
                          <a:latin typeface="+mn-lt"/>
                          <a:ea typeface="+mn-ea"/>
                          <a:cs typeface="+mn-cs"/>
                        </a:rPr>
                        <a:t>Desert</a:t>
                      </a:r>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Seth</a:t>
                      </a:r>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Animal head with long curved</a:t>
                      </a:r>
                      <a:r>
                        <a:rPr lang="en-GB" baseline="0" dirty="0" smtClean="0"/>
                        <a:t> </a:t>
                      </a:r>
                      <a:r>
                        <a:rPr lang="en-GB" dirty="0" smtClean="0"/>
                        <a:t>snout</a:t>
                      </a:r>
                      <a:endParaRPr lang="en-GB" dirty="0"/>
                    </a:p>
                  </a:txBody>
                  <a:tcPr/>
                </a:tc>
              </a:tr>
              <a:tr h="370840">
                <a:tc>
                  <a:txBody>
                    <a:bodyPr/>
                    <a:lstStyle/>
                    <a:p>
                      <a:r>
                        <a:rPr lang="en-GB" sz="1800" b="0" kern="1200" dirty="0" smtClean="0">
                          <a:solidFill>
                            <a:schemeClr val="dk1"/>
                          </a:solidFill>
                          <a:effectLst/>
                          <a:latin typeface="+mn-lt"/>
                          <a:ea typeface="+mn-ea"/>
                          <a:cs typeface="+mn-cs"/>
                        </a:rPr>
                        <a:t>Pharaoh</a:t>
                      </a:r>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Horus</a:t>
                      </a:r>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Head of hawk</a:t>
                      </a:r>
                      <a:r>
                        <a:rPr lang="en-GB" baseline="0" dirty="0" smtClean="0"/>
                        <a:t> and crown of </a:t>
                      </a:r>
                      <a:r>
                        <a:rPr lang="en-GB" baseline="0" dirty="0" err="1" smtClean="0"/>
                        <a:t>egypt</a:t>
                      </a:r>
                      <a:endParaRPr lang="en-GB" dirty="0"/>
                    </a:p>
                  </a:txBody>
                  <a:tcPr/>
                </a:tc>
              </a:tr>
            </a:tbl>
          </a:graphicData>
        </a:graphic>
      </p:graphicFrame>
    </p:spTree>
    <p:extLst>
      <p:ext uri="{BB962C8B-B14F-4D97-AF65-F5344CB8AC3E}">
        <p14:creationId xmlns:p14="http://schemas.microsoft.com/office/powerpoint/2010/main" val="110320603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68</TotalTime>
  <Words>238</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Waveform</vt:lpstr>
      <vt:lpstr>All about the Egyptian  by Kaylan Pabari</vt:lpstr>
      <vt:lpstr>The pyramids </vt:lpstr>
      <vt:lpstr>Egyptian cats</vt:lpstr>
      <vt:lpstr>Egyptian houses</vt:lpstr>
      <vt:lpstr>Egyptian gods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the Egyptian</dc:title>
  <dc:creator>rakhee</dc:creator>
  <cp:lastModifiedBy>profile</cp:lastModifiedBy>
  <cp:revision>8</cp:revision>
  <dcterms:created xsi:type="dcterms:W3CDTF">2015-08-11T12:32:09Z</dcterms:created>
  <dcterms:modified xsi:type="dcterms:W3CDTF">2015-09-11T07:35:50Z</dcterms:modified>
</cp:coreProperties>
</file>